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2" r:id="rId20"/>
    <p:sldId id="291" r:id="rId21"/>
    <p:sldId id="275" r:id="rId22"/>
    <p:sldId id="294" r:id="rId23"/>
    <p:sldId id="293" r:id="rId24"/>
    <p:sldId id="295" r:id="rId25"/>
    <p:sldId id="296" r:id="rId26"/>
    <p:sldId id="297" r:id="rId27"/>
    <p:sldId id="298" r:id="rId28"/>
    <p:sldId id="300" r:id="rId29"/>
    <p:sldId id="301" r:id="rId30"/>
    <p:sldId id="302" r:id="rId31"/>
    <p:sldId id="303" r:id="rId32"/>
    <p:sldId id="304" r:id="rId33"/>
    <p:sldId id="299" r:id="rId34"/>
    <p:sldId id="305" r:id="rId35"/>
    <p:sldId id="306" r:id="rId36"/>
    <p:sldId id="307" r:id="rId37"/>
    <p:sldId id="308" r:id="rId38"/>
    <p:sldId id="309" r:id="rId39"/>
    <p:sldId id="310" r:id="rId4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40" y="-25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EA843-F3F4-4CAE-B4B6-3CDEAF4AF40A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99C3D-54FE-4DA7-8286-F835E278853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9043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3E3FE-2B5D-4711-B027-5502F7FDAB1D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9EBA-3884-431B-9706-8AB4FB6201F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676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474CC-C692-4934-A64A-6AF022ECEABE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CCA52-CFBD-4977-A09D-06EC176D26F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2047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1F2BE-6E96-4B80-997C-E356635526F0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36602-EED2-4AA3-AB7A-FF3B101905B6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070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22937-8823-4D4A-866E-6BCB7CE5399D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E39A9-6094-44F6-ACB9-FC6FBE789D9E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1480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12A60-620E-41D7-B426-DA6531EB308B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DC958-0D0B-40C3-B57A-C057A59C174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836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575F6-B5B5-4156-98EF-63E33F816A75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AF03D-2AEA-4CE7-9F52-1AA141199DE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30367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09ED6-44F3-48F6-BCC4-22104BC4E1F0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0648F-77CD-4A3C-9498-8B2AD04B88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450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DE279-11E7-47FF-A2F2-08D8288C1D20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652D5-5C79-43FA-A6B6-BEDEF1AC8EDF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7917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35009-0602-4F2C-912A-0CE535D991DF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C8527-C114-4A98-9F73-BCB863A855E2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5378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DDBAD-A6DB-442C-94F1-02654F39703A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9DD15-7060-46A9-996D-D09633C2AC4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5635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F1E7F7-83DF-46B8-9D8F-34D0BB61848F}" type="datetimeFigureOut">
              <a:rPr lang="pt-BR"/>
              <a:pPr>
                <a:defRPr/>
              </a:pPr>
              <a:t>18/09/2018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D51749-D2BC-42C0-A575-E4D9D0F0084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s.gov.br/servicos-do-inss/calculo-da-guia-da-previdencia-social-gps/plano-simplificado-de-previdencia-social/" TargetMode="External"/><Relationship Id="rId2" Type="http://schemas.openxmlformats.org/officeDocument/2006/relationships/hyperlink" Target="https://www.inss.gov.br/orientacoes/categorias-de-segurados/facultativo-de-baixa-renda-dona-de-casa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396044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Recomeçar</a:t>
            </a:r>
            <a:b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Principais aspectos do Regime Geral de Previdência Social</a:t>
            </a:r>
            <a:br>
              <a:rPr lang="pt-B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Goiânia</a:t>
            </a:r>
            <a:br>
              <a:rPr lang="pt-BR" sz="2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Setembro 2018</a:t>
            </a:r>
            <a:endParaRPr lang="pt-BR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-26988"/>
            <a:ext cx="9144000" cy="368301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6516688"/>
            <a:ext cx="9144000" cy="36830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</p:txBody>
      </p:sp>
      <p:pic>
        <p:nvPicPr>
          <p:cNvPr id="2053" name="Imagem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13" y="866901"/>
            <a:ext cx="3598516" cy="70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44711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97174" y="404664"/>
            <a:ext cx="3661643" cy="58477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Segurado Facultativo</a:t>
            </a:r>
          </a:p>
        </p:txBody>
      </p:sp>
      <p:sp>
        <p:nvSpPr>
          <p:cNvPr id="2" name="Retângulo 1"/>
          <p:cNvSpPr/>
          <p:nvPr/>
        </p:nvSpPr>
        <p:spPr>
          <a:xfrm>
            <a:off x="683568" y="1484784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Pessoa que não tem renda própria, mas que decide contribuir para a Previdência Social e voluntariamente se filia ao Regime Geral de Previdência social – RGPS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683568" y="3501008"/>
            <a:ext cx="1893275" cy="584775"/>
          </a:xfrm>
          <a:prstGeom prst="rect">
            <a:avLst/>
          </a:prstGeom>
          <a:solidFill>
            <a:schemeClr val="accent2"/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Exigências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835968" y="4293096"/>
            <a:ext cx="81369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Ser maior de 16 anos;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Não exercer atividade que o enquadre como segurado obrigatório da Previdência Social ou de Regime Próprio de Previdência Social.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Estudantes e Donas de Casa</a:t>
            </a:r>
          </a:p>
        </p:txBody>
      </p:sp>
      <p:pic>
        <p:nvPicPr>
          <p:cNvPr id="1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398" y="116632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74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340768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Todo(a) brasileiro(a), a partir de 16 </a:t>
            </a:r>
            <a:r>
              <a:rPr lang="pt-BR" sz="2800" dirty="0" smtClean="0"/>
              <a:t>anos de  </a:t>
            </a:r>
            <a:r>
              <a:rPr lang="pt-BR" sz="2800" dirty="0"/>
              <a:t>idade,  </a:t>
            </a:r>
            <a:r>
              <a:rPr lang="pt-BR" sz="2800" dirty="0" smtClean="0"/>
              <a:t>pode filiar-se à Previdência Social e pagar   </a:t>
            </a:r>
            <a:r>
              <a:rPr lang="pt-BR" sz="2800" dirty="0"/>
              <a:t>mensalmente </a:t>
            </a:r>
            <a:r>
              <a:rPr lang="pt-BR" sz="2800" dirty="0" smtClean="0"/>
              <a:t>a contribuição para </a:t>
            </a:r>
            <a:r>
              <a:rPr lang="pt-BR" sz="2800" dirty="0"/>
              <a:t>assegurar  os  seus </a:t>
            </a:r>
            <a:r>
              <a:rPr lang="pt-BR" sz="2800" dirty="0" smtClean="0"/>
              <a:t>os  </a:t>
            </a:r>
            <a:r>
              <a:rPr lang="pt-BR" sz="2800" dirty="0"/>
              <a:t>seus </a:t>
            </a:r>
            <a:r>
              <a:rPr lang="pt-BR" sz="2800" dirty="0" smtClean="0"/>
              <a:t>direitos </a:t>
            </a:r>
            <a:r>
              <a:rPr lang="pt-BR" sz="2800" dirty="0"/>
              <a:t>e a proteção à sua família</a:t>
            </a:r>
            <a:r>
              <a:rPr lang="pt-BR" sz="28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8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Inscrição é o ato pelo qual o segurado é cadastrado  no Regime Geral de Previdência </a:t>
            </a:r>
            <a:r>
              <a:rPr lang="pt-BR" sz="2800" dirty="0" smtClean="0"/>
              <a:t>Social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600" dirty="0" smtClean="0"/>
              <a:t>Empregado </a:t>
            </a:r>
            <a:r>
              <a:rPr lang="pt-BR" sz="2600" dirty="0"/>
              <a:t>- diretamente na empresa</a:t>
            </a:r>
            <a:r>
              <a:rPr lang="pt-BR" sz="2600" dirty="0" smtClean="0"/>
              <a:t>;</a:t>
            </a:r>
            <a:endParaRPr lang="pt-BR" sz="260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600" dirty="0"/>
              <a:t>Trabalhador </a:t>
            </a:r>
            <a:r>
              <a:rPr lang="pt-BR" sz="2600" dirty="0" smtClean="0"/>
              <a:t>Avulso </a:t>
            </a:r>
            <a:r>
              <a:rPr lang="pt-BR" sz="2600" dirty="0"/>
              <a:t>- no sindicato ou órgão gestor de </a:t>
            </a:r>
            <a:r>
              <a:rPr lang="pt-BR" sz="2600" dirty="0" smtClean="0"/>
              <a:t>mão-de-obra;</a:t>
            </a:r>
            <a:endParaRPr lang="pt-BR" sz="260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600" dirty="0"/>
              <a:t>Empregado </a:t>
            </a:r>
            <a:r>
              <a:rPr lang="pt-BR" sz="2600" dirty="0" smtClean="0"/>
              <a:t>Doméstico, Contribuinte Individual, </a:t>
            </a:r>
            <a:endParaRPr lang="pt-BR" sz="260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600" dirty="0" smtClean="0"/>
              <a:t>Segurado Especial </a:t>
            </a:r>
            <a:r>
              <a:rPr lang="pt-BR" sz="2600" dirty="0"/>
              <a:t>e </a:t>
            </a:r>
            <a:r>
              <a:rPr lang="pt-BR" sz="2600" dirty="0" smtClean="0"/>
              <a:t>Facultativo </a:t>
            </a:r>
            <a:r>
              <a:rPr lang="pt-BR" sz="2600" dirty="0"/>
              <a:t>- no </a:t>
            </a:r>
            <a:r>
              <a:rPr lang="pt-BR" sz="2600" dirty="0" smtClean="0"/>
              <a:t>INSS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3302122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Filiação e Inscrição</a:t>
            </a:r>
          </a:p>
        </p:txBody>
      </p:sp>
      <p:pic>
        <p:nvPicPr>
          <p:cNvPr id="8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4462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14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340768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A  partir  </a:t>
            </a:r>
            <a:r>
              <a:rPr lang="pt-BR" sz="2800" dirty="0" smtClean="0"/>
              <a:t>de 01/04/2003 a  </a:t>
            </a:r>
            <a:r>
              <a:rPr lang="pt-BR" sz="2800" dirty="0"/>
              <a:t>empresa  (pessoa </a:t>
            </a:r>
            <a:r>
              <a:rPr lang="pt-BR" sz="2800" dirty="0" smtClean="0"/>
              <a:t>jurídica</a:t>
            </a:r>
            <a:r>
              <a:rPr lang="pt-BR" sz="2800" dirty="0"/>
              <a:t>)  e  a  cooperativa  de  trabalho  são </a:t>
            </a:r>
            <a:r>
              <a:rPr lang="pt-BR" sz="2800" dirty="0" smtClean="0"/>
              <a:t>obrigadas  a efetuar  </a:t>
            </a:r>
            <a:r>
              <a:rPr lang="pt-BR" sz="2800" dirty="0"/>
              <a:t>a  </a:t>
            </a:r>
            <a:r>
              <a:rPr lang="pt-BR" sz="2800" dirty="0" smtClean="0"/>
              <a:t>inscrição na  </a:t>
            </a:r>
            <a:r>
              <a:rPr lang="pt-BR" sz="2800" dirty="0"/>
              <a:t>Previdência, </a:t>
            </a:r>
            <a:r>
              <a:rPr lang="pt-BR" sz="2800" dirty="0" smtClean="0"/>
              <a:t>via  </a:t>
            </a:r>
            <a:r>
              <a:rPr lang="pt-BR" sz="2800" dirty="0"/>
              <a:t>INSS,  dos  seus  contratados  e  cooperados, </a:t>
            </a:r>
            <a:r>
              <a:rPr lang="pt-BR" sz="2800" dirty="0" smtClean="0"/>
              <a:t>respectivamente</a:t>
            </a:r>
            <a:r>
              <a:rPr lang="pt-BR" sz="2800" dirty="0"/>
              <a:t>, como contribuintes individuais, </a:t>
            </a:r>
            <a:r>
              <a:rPr lang="pt-BR" sz="2800" dirty="0" smtClean="0"/>
              <a:t>se </a:t>
            </a:r>
            <a:r>
              <a:rPr lang="pt-BR" sz="2800" dirty="0"/>
              <a:t>ainda não inscritos. </a:t>
            </a:r>
            <a:endParaRPr lang="pt-BR" sz="28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8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600" dirty="0"/>
              <a:t>O Empregado Doméstico, o Contribuinte </a:t>
            </a:r>
            <a:r>
              <a:rPr lang="pt-BR" sz="2600" dirty="0" smtClean="0"/>
              <a:t>Individual</a:t>
            </a:r>
            <a:r>
              <a:rPr lang="pt-BR" sz="2600" dirty="0"/>
              <a:t>, o Facultativo e o Segurado </a:t>
            </a:r>
            <a:r>
              <a:rPr lang="pt-BR" sz="2600" dirty="0" smtClean="0"/>
              <a:t>Individual</a:t>
            </a:r>
            <a:r>
              <a:rPr lang="pt-BR" sz="2600" dirty="0"/>
              <a:t>, </a:t>
            </a:r>
            <a:r>
              <a:rPr lang="pt-BR" sz="2600" dirty="0" smtClean="0"/>
              <a:t>podem </a:t>
            </a:r>
            <a:r>
              <a:rPr lang="pt-BR" sz="2600" dirty="0"/>
              <a:t>fazer a inscrição pelo </a:t>
            </a:r>
            <a:r>
              <a:rPr lang="pt-BR" sz="2600" dirty="0" smtClean="0"/>
              <a:t>Telefone 135 </a:t>
            </a:r>
            <a:r>
              <a:rPr lang="pt-BR" sz="2600" dirty="0"/>
              <a:t>ou na Internet: </a:t>
            </a:r>
            <a:r>
              <a:rPr lang="pt-BR" sz="2600" dirty="0" smtClean="0"/>
              <a:t>www.previdencia.gov.br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3302122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Filiação e Inscrição</a:t>
            </a:r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0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340768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Documentos necessários: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Carteira de Identidade, ou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Certidão de Nascimento ou Casamento, ou </a:t>
            </a:r>
            <a:r>
              <a:rPr lang="pt-BR" sz="2800" dirty="0" smtClean="0"/>
              <a:t>-</a:t>
            </a:r>
            <a:endParaRPr lang="pt-BR" sz="280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Carteira de Trabalho e Previdência Social </a:t>
            </a:r>
            <a:r>
              <a:rPr lang="pt-BR" sz="2800" dirty="0" smtClean="0"/>
              <a:t>(</a:t>
            </a:r>
            <a:r>
              <a:rPr lang="pt-BR" sz="2800" dirty="0"/>
              <a:t>obrigatória para </a:t>
            </a:r>
            <a:r>
              <a:rPr lang="pt-BR" sz="2800" dirty="0" smtClean="0"/>
              <a:t>Empregado </a:t>
            </a:r>
            <a:r>
              <a:rPr lang="pt-BR" sz="2800" dirty="0"/>
              <a:t>Doméstico</a:t>
            </a:r>
            <a:r>
              <a:rPr lang="pt-BR" sz="2800" dirty="0" smtClean="0"/>
              <a:t>), </a:t>
            </a:r>
            <a:r>
              <a:rPr lang="pt-BR" sz="2800" dirty="0"/>
              <a:t>e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Cadastro </a:t>
            </a:r>
            <a:r>
              <a:rPr lang="pt-BR" sz="2800" dirty="0"/>
              <a:t>de Pessoa Física – CPF (documento obrigatório</a:t>
            </a:r>
            <a:r>
              <a:rPr lang="pt-BR" sz="2800" dirty="0" smtClean="0"/>
              <a:t>)</a:t>
            </a:r>
            <a:endParaRPr lang="pt-BR" sz="26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3302122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Filiação e Inscrição</a:t>
            </a:r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29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1340768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b="1" dirty="0"/>
              <a:t>Qualidade de segurado </a:t>
            </a:r>
            <a:r>
              <a:rPr lang="pt-BR" sz="2800" dirty="0"/>
              <a:t>é a condição atribuída a todo cidadão filiado ao INSS que possua uma inscrição e faça pagamentos mensais a título de Previdência Social.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8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São considerados segurados do INSS aqueles na condição de Empregado, Trabalhador Avulso, Empregado Doméstico, Contribuinte Individual, Segurado Especial e Facultativo.</a:t>
            </a:r>
            <a:endParaRPr lang="pt-BR" sz="26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3952108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Você está SEGURADO?</a:t>
            </a:r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06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79624" y="2204864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b="1" dirty="0" smtClean="0"/>
              <a:t>Os filiados mantêm a condição de SEGURADO mesmo sem recolhimento, conforme legislação, vejamos: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800" b="1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sem limite de prazo enquanto o cidadão estiver recebendo benefício previdenciário, como auxílio-doença e aposentadoria por invalidez, bem como auxílio-acidente ou auxílio-suplementar</a:t>
            </a:r>
            <a:r>
              <a:rPr lang="pt-BR" sz="2800" dirty="0" smtClean="0"/>
              <a:t>;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4395755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Qualidade de SEGURADO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2995231" y="1268760"/>
            <a:ext cx="2995395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Período de Graça</a:t>
            </a:r>
            <a:endParaRPr lang="pt-BR" sz="2800" dirty="0"/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360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79624" y="1967153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até 12 (doze) meses após o término de benefício por incapacidade (por exemplo auxílio-doença), salário maternidade ou do último recolhimento realizado para o INSS quando deixar de exercer atividade remunerada (empregado, trabalhador avulso, </a:t>
            </a:r>
            <a:r>
              <a:rPr lang="pt-BR" sz="2800" dirty="0" smtClean="0"/>
              <a:t>etc.) </a:t>
            </a:r>
            <a:r>
              <a:rPr lang="pt-BR" sz="2800" dirty="0"/>
              <a:t>ou estiver suspenso ou licenciado sem remuneração</a:t>
            </a:r>
            <a:r>
              <a:rPr lang="pt-BR" sz="2800" dirty="0" smtClean="0"/>
              <a:t>;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Prorrogável por mais 12(doze) meses caso o cidadão tenha 120 contribuições consecutivas ou intercaladas sem a perda da qualidade de segurado.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4395755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Qualidade de SEGURADO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2995231" y="1124744"/>
            <a:ext cx="2995395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Período de Graça</a:t>
            </a:r>
            <a:endParaRPr lang="pt-BR" sz="2800" dirty="0"/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12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24477" y="2132856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até 12 (doze) meses após terminar a segregação, para os cidadãos acometidos de doença de segregação </a:t>
            </a:r>
            <a:r>
              <a:rPr lang="pt-BR" sz="2800" dirty="0" smtClean="0"/>
              <a:t>compulsória</a:t>
            </a:r>
            <a:r>
              <a:rPr lang="pt-BR" sz="2800" dirty="0"/>
              <a:t>;</a:t>
            </a:r>
            <a:endParaRPr lang="pt-BR" sz="2800" dirty="0" smtClean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até </a:t>
            </a:r>
            <a:r>
              <a:rPr lang="pt-BR" sz="2800" dirty="0"/>
              <a:t>12 (doze) meses após a soltura do cidadão que havia sido detido ou preso</a:t>
            </a:r>
            <a:r>
              <a:rPr lang="pt-BR" sz="2800" dirty="0" smtClean="0"/>
              <a:t>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até 03 (três) meses após o licenciamento para o cidadão incorporado às forças armadas para prestar serviço militar</a:t>
            </a:r>
            <a:r>
              <a:rPr lang="pt-BR" sz="2800" dirty="0" smtClean="0"/>
              <a:t>;</a:t>
            </a:r>
          </a:p>
          <a:p>
            <a:pPr lvl="1" algn="just">
              <a:defRPr/>
            </a:pPr>
            <a:endParaRPr lang="pt-BR" sz="2800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4395755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Qualidade de SEGURADO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2995231" y="1196752"/>
            <a:ext cx="2995395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Período de Graça</a:t>
            </a:r>
            <a:endParaRPr lang="pt-BR" sz="2800" dirty="0"/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31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79624" y="2060848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até </a:t>
            </a:r>
            <a:r>
              <a:rPr lang="pt-BR" sz="2800" dirty="0"/>
              <a:t>06 (seis) meses do último recolhimento realizado para o INSS no caso dos cidadãos que pagam na condição de “facultativo</a:t>
            </a:r>
            <a:r>
              <a:rPr lang="pt-BR" sz="2800" dirty="0" smtClean="0"/>
              <a:t>”.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Prorrogável por mais 06(seis) meses caso o cidadão tenha recebido salário-maternidade ou benefício por incapacidade</a:t>
            </a:r>
            <a:endParaRPr lang="pt-BR" sz="280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mais 12 (doze) meses caso tenha registro no Sistema Nacional de Emprego – SINE ou tenha recebido seguro-desemprego, ambos dentro do período que mantenha a sua qualidade de </a:t>
            </a:r>
            <a:r>
              <a:rPr lang="pt-BR" sz="2800" dirty="0" smtClean="0"/>
              <a:t>segurado.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7174" y="404664"/>
            <a:ext cx="4395755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Qualidade de SEGURADO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2995231" y="1196752"/>
            <a:ext cx="2995395" cy="7920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dirty="0" smtClean="0"/>
              <a:t>Período de Graça</a:t>
            </a:r>
            <a:endParaRPr lang="pt-BR" sz="2800" dirty="0"/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42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1693252"/>
            <a:ext cx="813690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Após transcorrido todo o prazo a que o cidadão tinha direito para manter a condição de segurado do INSS, mesmo sem efetuar recolhimentos, haverá a chamada “perda da qualidade de </a:t>
            </a:r>
            <a:r>
              <a:rPr lang="pt-BR" sz="2800" dirty="0" smtClean="0"/>
              <a:t>segurado;</a:t>
            </a:r>
            <a:endParaRPr lang="pt-BR" sz="2800" dirty="0"/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 não terá direito a benefícios previdenciários caso o fato gerador do direito ao benefício se dê a partir da data em que perdeu esta condição de “segurado</a:t>
            </a:r>
            <a:r>
              <a:rPr lang="pt-BR" sz="2800" dirty="0" smtClean="0"/>
              <a:t>”;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16º dia do 2º mês subsequente ao término do prazo em que estava no “período de graça</a:t>
            </a:r>
            <a:r>
              <a:rPr lang="pt-BR" sz="2800" dirty="0" smtClean="0"/>
              <a:t>”.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2267744" y="425758"/>
            <a:ext cx="4608512" cy="10590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Perda da Qualidade de Segurado</a:t>
            </a:r>
            <a:endParaRPr lang="pt-BR" sz="3200" dirty="0"/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35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5962" y="1738263"/>
            <a:ext cx="7993063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pt-BR" sz="3200" dirty="0" smtClean="0"/>
              <a:t>Previdência é um seguro que protege o trabalhador brasileiro e toda sua família.</a:t>
            </a:r>
            <a:endParaRPr lang="pt-BR" sz="3200" dirty="0"/>
          </a:p>
        </p:txBody>
      </p:sp>
      <p:pic>
        <p:nvPicPr>
          <p:cNvPr id="7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005" y="29136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85961" y="3140968"/>
            <a:ext cx="7993063" cy="30469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pt-BR" sz="3200" dirty="0"/>
              <a:t>O Regime Geral de Previdência Social (RGPS) tem suas políticas elaboradas pela Secretaria de Previdência do Ministério da Fazenda e executadas pelo Instituto Nacional do Seguro Social (INSS), autarquia federal </a:t>
            </a:r>
            <a:r>
              <a:rPr lang="pt-BR" sz="3200" dirty="0" smtClean="0"/>
              <a:t>vinculada </a:t>
            </a:r>
            <a:r>
              <a:rPr lang="pt-BR" sz="3200" dirty="0"/>
              <a:t>ao Ministério do Desenvolvimento Social e </a:t>
            </a:r>
            <a:r>
              <a:rPr lang="pt-BR" sz="3200" dirty="0" smtClean="0"/>
              <a:t>Agrário</a:t>
            </a:r>
            <a:endParaRPr lang="pt-BR" sz="32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463" y="476672"/>
            <a:ext cx="3085332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Contextualizando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-108520" y="1484784"/>
            <a:ext cx="88569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Exemplo:</a:t>
            </a:r>
          </a:p>
          <a:p>
            <a:pPr marL="1074738" lvl="2" indent="-261938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Cidadão </a:t>
            </a:r>
            <a:r>
              <a:rPr lang="pt-BR" sz="2800" dirty="0"/>
              <a:t>foi demitido da empresa em </a:t>
            </a:r>
            <a:r>
              <a:rPr lang="pt-BR" sz="2800" dirty="0" smtClean="0"/>
              <a:t>10/01/2017, </a:t>
            </a:r>
            <a:r>
              <a:rPr lang="pt-BR" sz="2800" dirty="0"/>
              <a:t>ficou desempregado mas recebeu </a:t>
            </a:r>
            <a:r>
              <a:rPr lang="pt-BR" sz="2800" dirty="0" smtClean="0"/>
              <a:t>seguro-desemprego</a:t>
            </a:r>
            <a:endParaRPr lang="pt-BR" sz="2800" dirty="0"/>
          </a:p>
          <a:p>
            <a:pPr marL="1074738" lvl="2" indent="-261938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período de graça comum = 12 meses = </a:t>
            </a:r>
            <a:r>
              <a:rPr lang="pt-BR" sz="2800" dirty="0" smtClean="0"/>
              <a:t>31/01/2018</a:t>
            </a:r>
          </a:p>
          <a:p>
            <a:pPr marL="1074738" lvl="2" indent="-261938" algn="just">
              <a:buFont typeface="Arial" panose="020B0604020202020204" pitchFamily="34" charset="0"/>
              <a:buChar char="•"/>
              <a:defRPr/>
            </a:pPr>
            <a:r>
              <a:rPr lang="pt-BR" sz="2800" dirty="0" smtClean="0"/>
              <a:t>prorrogação </a:t>
            </a:r>
            <a:r>
              <a:rPr lang="pt-BR" sz="2800" dirty="0"/>
              <a:t>(seguro-desemprego) = + 12 meses = </a:t>
            </a:r>
            <a:r>
              <a:rPr lang="pt-BR" sz="2800" dirty="0" smtClean="0"/>
              <a:t>31/01/2019</a:t>
            </a:r>
            <a:endParaRPr lang="pt-BR" sz="2800" dirty="0"/>
          </a:p>
          <a:p>
            <a:pPr marL="1074738" lvl="2" indent="-261938" algn="just">
              <a:buFont typeface="Arial" panose="020B0604020202020204" pitchFamily="34" charset="0"/>
              <a:buChar char="•"/>
              <a:defRPr/>
            </a:pPr>
            <a:r>
              <a:rPr lang="pt-BR" sz="2800" b="1" dirty="0" smtClean="0"/>
              <a:t>data </a:t>
            </a:r>
            <a:r>
              <a:rPr lang="pt-BR" sz="2800" b="1" dirty="0"/>
              <a:t>da perda da qualidade = </a:t>
            </a:r>
            <a:r>
              <a:rPr lang="pt-BR" sz="2800" b="1" dirty="0" smtClean="0"/>
              <a:t>16/03/2019</a:t>
            </a:r>
          </a:p>
          <a:p>
            <a:pPr marL="1074738" lvl="2" indent="-261938" algn="just">
              <a:buFont typeface="Arial" panose="020B0604020202020204" pitchFamily="34" charset="0"/>
              <a:buChar char="•"/>
              <a:defRPr/>
            </a:pPr>
            <a:r>
              <a:rPr lang="pt-BR" sz="2800" dirty="0"/>
              <a:t>caso </a:t>
            </a:r>
            <a:r>
              <a:rPr lang="pt-BR" sz="2800" dirty="0" smtClean="0"/>
              <a:t>queira </a:t>
            </a:r>
            <a:r>
              <a:rPr lang="pt-BR" sz="2800" dirty="0"/>
              <a:t>efetuar recolhimento na condição de contribuinte individual ou facultativo referente ao mês de </a:t>
            </a:r>
            <a:r>
              <a:rPr lang="pt-BR" sz="2800" b="1" dirty="0" smtClean="0"/>
              <a:t>fevereiro/2019</a:t>
            </a:r>
            <a:r>
              <a:rPr lang="pt-BR" sz="2800" dirty="0" smtClean="0"/>
              <a:t>, </a:t>
            </a:r>
            <a:r>
              <a:rPr lang="pt-BR" sz="2800" dirty="0"/>
              <a:t>a lei lhe garante o prazo para pagamento até o dia </a:t>
            </a:r>
            <a:r>
              <a:rPr lang="pt-BR" sz="2800" dirty="0" smtClean="0"/>
              <a:t>15/03/2019;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2267744" y="281743"/>
            <a:ext cx="4608512" cy="10590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3200" dirty="0" smtClean="0"/>
              <a:t>Perda da Qualidade de Segurado</a:t>
            </a:r>
            <a:endParaRPr lang="pt-BR" sz="3200" dirty="0"/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13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002249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Tabela de Contribuição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913167"/>
              </p:ext>
            </p:extLst>
          </p:nvPr>
        </p:nvGraphicFramePr>
        <p:xfrm>
          <a:off x="539552" y="1556792"/>
          <a:ext cx="8229600" cy="3017520"/>
        </p:xfrm>
        <a:graphic>
          <a:graphicData uri="http://schemas.openxmlformats.org/drawingml/2006/table">
            <a:tbl>
              <a:tblPr/>
              <a:tblGrid>
                <a:gridCol w="5400600"/>
                <a:gridCol w="2829000"/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pt-BR" sz="2800" b="1" dirty="0"/>
                        <a:t>Tabela para Empregado, Empregado Doméstico e Trabalhador Avulso 2018</a:t>
                      </a:r>
                      <a:endParaRPr lang="pt-BR" sz="28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/>
                        <a:t>Salário de Contribuição (R$)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/>
                        <a:t>Alíquota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Até R$ 1.693,72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8%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De R$ 1.693,73 a R$ 2.822,90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9%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De R$ 2.822,91 até R$ 5.645,80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/>
                        <a:t>11%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323528" y="4869160"/>
            <a:ext cx="87951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 smtClean="0"/>
              <a:t>Contribuição Patronal – 20% da folha bruta, acrescido RAT x FAP</a:t>
            </a:r>
          </a:p>
          <a:p>
            <a:endParaRPr lang="pt-BR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 smtClean="0"/>
              <a:t>O </a:t>
            </a:r>
            <a:r>
              <a:rPr lang="pt-BR" sz="2400" b="1" dirty="0"/>
              <a:t>pagamento é até o dia 15 do mês seguinte àquele a que se refere a </a:t>
            </a:r>
            <a:r>
              <a:rPr lang="pt-BR" sz="2400" b="1" dirty="0" smtClean="0"/>
              <a:t>contribuição</a:t>
            </a:r>
          </a:p>
        </p:txBody>
      </p:sp>
      <p:pic>
        <p:nvPicPr>
          <p:cNvPr id="7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135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07504" y="260648"/>
            <a:ext cx="4002249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Tabela de Contribuição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graphicFrame>
        <p:nvGraphicFramePr>
          <p:cNvPr id="3" name="Espaço Reservado para Conteú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301325"/>
              </p:ext>
            </p:extLst>
          </p:nvPr>
        </p:nvGraphicFramePr>
        <p:xfrm>
          <a:off x="683568" y="980728"/>
          <a:ext cx="7685598" cy="4960690"/>
        </p:xfrm>
        <a:graphic>
          <a:graphicData uri="http://schemas.openxmlformats.org/drawingml/2006/table">
            <a:tbl>
              <a:tblPr/>
              <a:tblGrid>
                <a:gridCol w="2016224"/>
                <a:gridCol w="3456384"/>
                <a:gridCol w="2212990"/>
              </a:tblGrid>
              <a:tr h="351106">
                <a:tc gridSpan="3">
                  <a:txBody>
                    <a:bodyPr/>
                    <a:lstStyle/>
                    <a:p>
                      <a:pPr algn="ctr"/>
                      <a:r>
                        <a:rPr lang="pt-BR" sz="2400" b="1" dirty="0"/>
                        <a:t>Tabela para Contribuinte Individual e Facultativo 2018</a:t>
                      </a:r>
                      <a:endParaRPr lang="pt-BR" sz="2400" dirty="0"/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15172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Salário de Contribuição (R$)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Alíquota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Valor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37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R$ 954,00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5% (não dá direito a Aposentadoria por Tempo de Contribuição e Certidão de Tempo de Contribuição)*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R$ 47,70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371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R$ 954,00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11% (não dá direito a Aposentadoria por Tempo de Contribuição e Certidão de Tempo de Contribuição)**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R$ 104,94</a:t>
                      </a:r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239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R$ 954,00 até R$ 5.645,80</a:t>
                      </a:r>
                      <a:endParaRPr lang="pt-BR" sz="2000" dirty="0"/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20%</a:t>
                      </a:r>
                      <a:endParaRPr lang="pt-BR" sz="2000" dirty="0"/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Entre R$ 190,80 (salário mínimo) e R$ 1.129,16 (teto)</a:t>
                      </a:r>
                      <a:endParaRPr lang="pt-BR" sz="2000" dirty="0"/>
                    </a:p>
                  </a:txBody>
                  <a:tcPr marL="85396" marR="85396" marT="42698" marB="426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611560" y="5970119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*Alíquota exclusiva do </a:t>
            </a:r>
            <a:r>
              <a:rPr lang="pt-BR" dirty="0">
                <a:hlinkClick r:id="rId2"/>
              </a:rPr>
              <a:t>Facultativo Baixa Renda</a:t>
            </a:r>
            <a:r>
              <a:rPr lang="pt-BR" dirty="0" smtClean="0"/>
              <a:t>; (CadÚnico, renda até 2 salários, etc)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**Alíquota exclusiva do </a:t>
            </a:r>
            <a:r>
              <a:rPr lang="pt-BR" dirty="0">
                <a:hlinkClick r:id="rId3"/>
              </a:rPr>
              <a:t>Plano Simplificado de Previdência</a:t>
            </a:r>
            <a:r>
              <a:rPr lang="pt-BR" dirty="0"/>
              <a:t>;</a:t>
            </a:r>
          </a:p>
        </p:txBody>
      </p:sp>
      <p:pic>
        <p:nvPicPr>
          <p:cNvPr id="8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-6374"/>
            <a:ext cx="946246" cy="98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94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/>
          <a:lstStyle/>
          <a:p>
            <a:r>
              <a:rPr lang="pt-BR" dirty="0" smtClean="0"/>
              <a:t>Aposentadoria por Tempo de Contribuição</a:t>
            </a:r>
          </a:p>
          <a:p>
            <a:pPr lvl="1"/>
            <a:r>
              <a:rPr lang="pt-BR" dirty="0" smtClean="0"/>
              <a:t>Exigência mínima 35/30 anos de contribuição para homens e mulheres, respectivamente, sem idade mínima;</a:t>
            </a:r>
          </a:p>
          <a:p>
            <a:pPr lvl="1"/>
            <a:r>
              <a:rPr lang="pt-BR" dirty="0" smtClean="0"/>
              <a:t>180 </a:t>
            </a:r>
            <a:r>
              <a:rPr lang="pt-BR" dirty="0"/>
              <a:t>meses efetivamente trabalhados, para efeito de </a:t>
            </a:r>
            <a:r>
              <a:rPr lang="pt-BR" dirty="0" smtClean="0"/>
              <a:t>carência</a:t>
            </a:r>
          </a:p>
          <a:p>
            <a:pPr lvl="1"/>
            <a:r>
              <a:rPr lang="pt-BR" dirty="0" smtClean="0"/>
              <a:t>Cálculo: média aritmética simples de 80% dos maiores salários de contribuição, a partir de julho/94</a:t>
            </a:r>
          </a:p>
          <a:p>
            <a:pPr lvl="1"/>
            <a:r>
              <a:rPr lang="pt-BR" b="1" dirty="0" smtClean="0"/>
              <a:t>Sujeita ao Fator Previdenciário.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79512" y="404664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no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212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Regra 85/95 progressiva </a:t>
            </a:r>
            <a:r>
              <a:rPr lang="pt-BR" b="1" dirty="0" smtClean="0"/>
              <a:t>- </a:t>
            </a:r>
            <a:r>
              <a:rPr lang="pt-BR" b="1" dirty="0"/>
              <a:t>Lei </a:t>
            </a:r>
            <a:r>
              <a:rPr lang="pt-BR" b="1" dirty="0" smtClean="0"/>
              <a:t>13.183/15</a:t>
            </a:r>
            <a:endParaRPr lang="pt-BR" b="1" dirty="0"/>
          </a:p>
          <a:p>
            <a:pPr lvl="1"/>
            <a:r>
              <a:rPr lang="pt-BR" dirty="0"/>
              <a:t>Não há idade mínima</a:t>
            </a:r>
          </a:p>
          <a:p>
            <a:pPr lvl="1"/>
            <a:r>
              <a:rPr lang="pt-BR" dirty="0"/>
              <a:t>Exigência para concessão integral </a:t>
            </a:r>
          </a:p>
          <a:p>
            <a:pPr lvl="2"/>
            <a:r>
              <a:rPr lang="pt-BR" dirty="0"/>
              <a:t>35 anos para homem</a:t>
            </a:r>
          </a:p>
          <a:p>
            <a:pPr lvl="2"/>
            <a:r>
              <a:rPr lang="pt-BR" dirty="0"/>
              <a:t>30 anos para mulher</a:t>
            </a:r>
          </a:p>
          <a:p>
            <a:pPr lvl="1"/>
            <a:r>
              <a:rPr lang="pt-BR" dirty="0"/>
              <a:t>Soma da idade + tempo de contribuição </a:t>
            </a:r>
          </a:p>
          <a:p>
            <a:pPr lvl="2"/>
            <a:r>
              <a:rPr lang="pt-BR" dirty="0"/>
              <a:t>85 pontos (</a:t>
            </a:r>
            <a:r>
              <a:rPr lang="pt-BR" dirty="0" smtClean="0"/>
              <a:t>mulher) e 95 </a:t>
            </a:r>
            <a:r>
              <a:rPr lang="pt-BR" dirty="0"/>
              <a:t>pontos (homem)</a:t>
            </a:r>
          </a:p>
          <a:p>
            <a:pPr lvl="1"/>
            <a:r>
              <a:rPr lang="pt-BR" dirty="0"/>
              <a:t>180 meses efetivamente trabalhados, para efeito de </a:t>
            </a:r>
            <a:r>
              <a:rPr lang="pt-BR" dirty="0" smtClean="0"/>
              <a:t>carência</a:t>
            </a:r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10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423039"/>
              </p:ext>
            </p:extLst>
          </p:nvPr>
        </p:nvGraphicFramePr>
        <p:xfrm>
          <a:off x="1020912" y="2996952"/>
          <a:ext cx="7316862" cy="3200400"/>
        </p:xfrm>
        <a:graphic>
          <a:graphicData uri="http://schemas.openxmlformats.org/drawingml/2006/table">
            <a:tbl>
              <a:tblPr/>
              <a:tblGrid>
                <a:gridCol w="4724574"/>
                <a:gridCol w="1368152"/>
                <a:gridCol w="1224136"/>
              </a:tblGrid>
              <a:tr h="0">
                <a:tc>
                  <a:txBody>
                    <a:bodyPr/>
                    <a:lstStyle/>
                    <a:p>
                      <a:endParaRPr lang="pt-BR" sz="2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effectLst/>
                        </a:rPr>
                        <a:t>Mulher</a:t>
                      </a:r>
                      <a:endParaRPr lang="pt-BR" sz="2400" dirty="0"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 smtClean="0">
                          <a:effectLst/>
                        </a:rPr>
                        <a:t>Homem</a:t>
                      </a:r>
                      <a:endParaRPr lang="pt-BR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2400" dirty="0"/>
                        <a:t>Até 30 de dezembro de 2018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85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95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2400" dirty="0"/>
                        <a:t>De 31 de dez/18 a 30 de dez/20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86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2400" dirty="0"/>
                        <a:t>De 31 de dez/20 a 30 de dez/22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87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2400" dirty="0"/>
                        <a:t>De 31 de dez/22 a 30 de dez/24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2400" dirty="0"/>
                        <a:t>De 31 de dez/24 a 30 de dez/26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99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t-BR" sz="2400" dirty="0"/>
                        <a:t>De 31 de dez/26 em diante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755576" y="1257446"/>
            <a:ext cx="773755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t-BR" sz="2800" b="1" dirty="0" smtClean="0"/>
              <a:t>Regra </a:t>
            </a:r>
            <a:r>
              <a:rPr lang="pt-BR" sz="2800" b="1" dirty="0"/>
              <a:t>85/95 </a:t>
            </a:r>
            <a:r>
              <a:rPr lang="pt-BR" sz="2800" b="1" dirty="0" smtClean="0"/>
              <a:t>progressiva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pt-BR" sz="2400" dirty="0" smtClean="0"/>
              <a:t>O </a:t>
            </a:r>
            <a:r>
              <a:rPr lang="pt-BR" sz="2400" dirty="0"/>
              <a:t>fator previdenciário não será aplicado quando o resultado </a:t>
            </a:r>
            <a:r>
              <a:rPr lang="pt-BR" sz="2400" dirty="0" smtClean="0"/>
              <a:t>soma </a:t>
            </a:r>
            <a:r>
              <a:rPr lang="pt-BR" sz="2400" dirty="0"/>
              <a:t>de idade + tempo de contribuição for maior ou igual </a:t>
            </a:r>
            <a:r>
              <a:rPr lang="pt-BR" sz="2400" dirty="0" smtClean="0"/>
              <a:t>a:</a:t>
            </a:r>
            <a:endParaRPr lang="pt-BR" sz="2400" dirty="0"/>
          </a:p>
        </p:txBody>
      </p:sp>
      <p:pic>
        <p:nvPicPr>
          <p:cNvPr id="8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88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Aposentadoria por idade</a:t>
            </a:r>
            <a:endParaRPr lang="pt-BR" b="1" dirty="0"/>
          </a:p>
          <a:p>
            <a:pPr lvl="1"/>
            <a:r>
              <a:rPr lang="pt-BR" dirty="0" smtClean="0"/>
              <a:t>180 </a:t>
            </a:r>
            <a:r>
              <a:rPr lang="pt-BR" dirty="0"/>
              <a:t>meses de contribuição;</a:t>
            </a:r>
          </a:p>
          <a:p>
            <a:pPr lvl="1"/>
            <a:r>
              <a:rPr lang="pt-BR" dirty="0" smtClean="0"/>
              <a:t>Idade mínima</a:t>
            </a:r>
          </a:p>
          <a:p>
            <a:pPr lvl="2"/>
            <a:r>
              <a:rPr lang="pt-BR" dirty="0" smtClean="0"/>
              <a:t>Trabalhador </a:t>
            </a:r>
            <a:r>
              <a:rPr lang="pt-BR" dirty="0"/>
              <a:t>urbano: 65 anos (homem) ou 60 anos (mulher</a:t>
            </a:r>
            <a:r>
              <a:rPr lang="pt-BR" dirty="0" smtClean="0"/>
              <a:t>);</a:t>
            </a:r>
          </a:p>
          <a:p>
            <a:pPr lvl="2"/>
            <a:r>
              <a:rPr lang="pt-BR" dirty="0" smtClean="0"/>
              <a:t>Segurado </a:t>
            </a:r>
            <a:r>
              <a:rPr lang="pt-BR" dirty="0"/>
              <a:t>especial (agricultor familiar, pescador artesanal, indígena): 60 anos (homem) ou 55 anos (mulher</a:t>
            </a:r>
            <a:r>
              <a:rPr lang="pt-BR" dirty="0" smtClean="0"/>
              <a:t>) (deve estar exercendo atividade no momento da solicitação);</a:t>
            </a:r>
          </a:p>
          <a:p>
            <a:pPr lvl="1"/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039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 smtClean="0"/>
              <a:t>Aposentadoria por idade</a:t>
            </a:r>
            <a:endParaRPr lang="pt-BR" b="1" dirty="0"/>
          </a:p>
          <a:p>
            <a:pPr lvl="1"/>
            <a:r>
              <a:rPr lang="pt-BR" dirty="0" smtClean="0"/>
              <a:t>Cálculo</a:t>
            </a:r>
            <a:r>
              <a:rPr lang="pt-BR" dirty="0"/>
              <a:t>: </a:t>
            </a:r>
            <a:r>
              <a:rPr lang="pt-BR" dirty="0" smtClean="0"/>
              <a:t>média </a:t>
            </a:r>
            <a:r>
              <a:rPr lang="pt-BR" dirty="0"/>
              <a:t>aritmética simples de 80% dos maiores salários de contribuição, a partir de </a:t>
            </a:r>
            <a:r>
              <a:rPr lang="pt-BR" dirty="0" smtClean="0"/>
              <a:t>julho/94;</a:t>
            </a:r>
            <a:endParaRPr lang="pt-BR" dirty="0"/>
          </a:p>
          <a:p>
            <a:pPr lvl="1"/>
            <a:r>
              <a:rPr lang="pt-BR" dirty="0"/>
              <a:t>Redutor: 70% do valor do “Salário de Benefício” acrescido de 1% para cada grupo de 12 contribuições (cada ano completo de trabalho) até o limite de 100% do “Salário de Benefício</a:t>
            </a:r>
            <a:r>
              <a:rPr lang="pt-BR" dirty="0" smtClean="0"/>
              <a:t>”.</a:t>
            </a:r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4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12568"/>
          </a:xfrm>
        </p:spPr>
        <p:txBody>
          <a:bodyPr/>
          <a:lstStyle/>
          <a:p>
            <a:r>
              <a:rPr lang="pt-BR" b="1" dirty="0" smtClean="0"/>
              <a:t>Aposentadoria por invalidez</a:t>
            </a:r>
            <a:endParaRPr lang="pt-BR" b="1" dirty="0"/>
          </a:p>
          <a:p>
            <a:pPr lvl="1"/>
            <a:r>
              <a:rPr lang="pt-BR" b="1" dirty="0" smtClean="0"/>
              <a:t>Trabalhador </a:t>
            </a:r>
            <a:r>
              <a:rPr lang="pt-BR" b="1" dirty="0"/>
              <a:t>permanentemente incapaz de exercer qualquer atividade laborativa</a:t>
            </a:r>
            <a:r>
              <a:rPr lang="pt-BR" dirty="0"/>
              <a:t> e que também não possa ser reabilitado em outra profissão, de acordo com a avaliação da perícia médica do INSS;</a:t>
            </a:r>
          </a:p>
          <a:p>
            <a:pPr lvl="1"/>
            <a:r>
              <a:rPr lang="pt-BR" b="1" dirty="0"/>
              <a:t>Inicialmente o cidadão deve requerer um auxílio-doença</a:t>
            </a:r>
            <a:r>
              <a:rPr lang="pt-BR" dirty="0" smtClean="0"/>
              <a:t>.</a:t>
            </a:r>
          </a:p>
          <a:p>
            <a:pPr lvl="1"/>
            <a:r>
              <a:rPr lang="pt-BR" dirty="0"/>
              <a:t>Cumprir carência de 12 contribuições </a:t>
            </a:r>
            <a:r>
              <a:rPr lang="pt-BR" dirty="0" smtClean="0"/>
              <a:t>mensais (Perícia Médica pode isentar carência no caso de doenças graves)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83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pt-BR" b="1" dirty="0" smtClean="0"/>
              <a:t>Aposentadoria por invalidez</a:t>
            </a:r>
          </a:p>
          <a:p>
            <a:pPr lvl="1"/>
            <a:r>
              <a:rPr lang="pt-BR" dirty="0"/>
              <a:t>Possuir qualidade de segurado </a:t>
            </a:r>
            <a:endParaRPr lang="pt-BR" dirty="0" smtClean="0"/>
          </a:p>
          <a:p>
            <a:pPr lvl="1"/>
            <a:r>
              <a:rPr lang="pt-BR" b="1" dirty="0"/>
              <a:t>Para o empregado em empresa:</a:t>
            </a:r>
            <a:r>
              <a:rPr lang="pt-BR" dirty="0"/>
              <a:t> estar afastado do trabalho por mais de 15 dias (corridos ou intercalados dentro do prazo de 60 dias se pela </a:t>
            </a:r>
            <a:r>
              <a:rPr lang="pt-BR" dirty="0" smtClean="0"/>
              <a:t>mesma </a:t>
            </a:r>
            <a:r>
              <a:rPr lang="pt-BR" dirty="0"/>
              <a:t>doença</a:t>
            </a:r>
            <a:r>
              <a:rPr lang="pt-BR" dirty="0" smtClean="0"/>
              <a:t>).</a:t>
            </a:r>
          </a:p>
          <a:p>
            <a:pPr lvl="1"/>
            <a:r>
              <a:rPr lang="pt-BR" b="1" dirty="0"/>
              <a:t>Adicional de 25%:</a:t>
            </a:r>
            <a:r>
              <a:rPr lang="pt-BR" dirty="0"/>
              <a:t> o aposentado por invalidez que necessitar de assistência permanente de outra pessoa, </a:t>
            </a:r>
            <a:r>
              <a:rPr lang="pt-BR" dirty="0" smtClean="0"/>
              <a:t>poderá </a:t>
            </a:r>
            <a:r>
              <a:rPr lang="pt-BR" dirty="0"/>
              <a:t>ter direito a um acréscimo de 25% no valor de seu benefício, inclusive sobre o 13º </a:t>
            </a:r>
            <a:r>
              <a:rPr lang="pt-BR" dirty="0" smtClean="0"/>
              <a:t>salário.</a:t>
            </a:r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1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463" y="476672"/>
            <a:ext cx="755110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Benefícios Previdenciários/Regras de Acesso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15266" y="1772816"/>
            <a:ext cx="7993063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Aposentadorias, Pensões e Auxílios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Exigências para concessão dos benefícios, levando em conta gênero (para aposentadoria), tipo de clientela (urbana ou rural).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Para ter acesso aos benefícios previdenciários (auxílios) o cidadão deve ser previdente (estar na condição de segurado)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Para ter acesso à Aposentadoria o cidadão deve ter cumprido os requisitos (contribuição, idade, estado de saúde, etc.)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i="1" dirty="0"/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0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96752"/>
            <a:ext cx="8280920" cy="4525963"/>
          </a:xfrm>
        </p:spPr>
        <p:txBody>
          <a:bodyPr/>
          <a:lstStyle/>
          <a:p>
            <a:r>
              <a:rPr lang="pt-BR" b="1" dirty="0" smtClean="0"/>
              <a:t>Aposentadoria por invalidez</a:t>
            </a:r>
          </a:p>
          <a:p>
            <a:pPr lvl="1"/>
            <a:r>
              <a:rPr lang="pt-BR" dirty="0"/>
              <a:t>Revisão periódica do benefício</a:t>
            </a:r>
            <a:r>
              <a:rPr lang="pt-BR" dirty="0" smtClean="0"/>
              <a:t>: </a:t>
            </a:r>
            <a:r>
              <a:rPr lang="pt-BR" dirty="0"/>
              <a:t>o aposentado por invalidez deve ser reavaliado pela perícia médica do INSS a cada dois anos para comprovar que permanece </a:t>
            </a:r>
            <a:r>
              <a:rPr lang="pt-BR" dirty="0" smtClean="0"/>
              <a:t>inválido, convocação via carta. Isentos beneficiários com mais de 60 anos e com idade de 55 anos e 15 anos de benefício;</a:t>
            </a:r>
          </a:p>
          <a:p>
            <a:pPr lvl="1"/>
            <a:r>
              <a:rPr lang="pt-BR" dirty="0"/>
              <a:t>Fim do benefício: </a:t>
            </a:r>
            <a:r>
              <a:rPr lang="pt-BR" dirty="0" smtClean="0"/>
              <a:t>segurado </a:t>
            </a:r>
            <a:r>
              <a:rPr lang="pt-BR" dirty="0"/>
              <a:t>recupera a capacidade e/ou volta ao trabalho ou por ocasião do </a:t>
            </a:r>
            <a:r>
              <a:rPr lang="pt-BR" dirty="0" smtClean="0"/>
              <a:t>óbito.</a:t>
            </a:r>
            <a:endParaRPr lang="pt-BR" dirty="0"/>
          </a:p>
          <a:p>
            <a:pPr lvl="1"/>
            <a:r>
              <a:rPr lang="pt-BR" dirty="0" smtClean="0"/>
              <a:t>Cancelados auxílios-doença </a:t>
            </a:r>
            <a:r>
              <a:rPr lang="pt-BR" dirty="0"/>
              <a:t>e aposentadorias por </a:t>
            </a:r>
            <a:r>
              <a:rPr lang="pt-BR" dirty="0" smtClean="0"/>
              <a:t>invalidez </a:t>
            </a:r>
            <a:r>
              <a:rPr lang="pt-BR" dirty="0"/>
              <a:t>de quase 220 </a:t>
            </a:r>
            <a:r>
              <a:rPr lang="pt-BR" dirty="0" smtClean="0"/>
              <a:t>mil </a:t>
            </a:r>
            <a:r>
              <a:rPr lang="pt-BR" dirty="0"/>
              <a:t>pessoas. </a:t>
            </a:r>
            <a:r>
              <a:rPr lang="pt-BR" dirty="0" smtClean="0"/>
              <a:t>106mil aposentadorias.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62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88165"/>
            <a:ext cx="8640960" cy="5569835"/>
          </a:xfrm>
        </p:spPr>
        <p:txBody>
          <a:bodyPr/>
          <a:lstStyle/>
          <a:p>
            <a:r>
              <a:rPr lang="pt-BR" b="1" dirty="0" smtClean="0"/>
              <a:t>Aposentadoria Especial</a:t>
            </a:r>
          </a:p>
          <a:p>
            <a:pPr lvl="1"/>
            <a:r>
              <a:rPr lang="pt-BR" sz="2400" dirty="0" smtClean="0"/>
              <a:t>Trabalhadores </a:t>
            </a:r>
            <a:r>
              <a:rPr lang="pt-BR" sz="2400" dirty="0"/>
              <a:t>expostos a condições prejudiciais à saúde ou à integridade física;</a:t>
            </a:r>
            <a:endParaRPr lang="pt-BR" sz="2400" dirty="0" smtClean="0"/>
          </a:p>
          <a:p>
            <a:pPr lvl="1"/>
            <a:r>
              <a:rPr lang="pt-BR" sz="2400" dirty="0"/>
              <a:t>15 </a:t>
            </a:r>
            <a:r>
              <a:rPr lang="pt-BR" sz="2400" dirty="0" smtClean="0"/>
              <a:t>anos </a:t>
            </a:r>
            <a:r>
              <a:rPr lang="pt-BR" sz="2400" dirty="0"/>
              <a:t>para trabalhos em mineração subterrânea, em frentes de produção com exposição à associação de agentes físicos, químicos ou biológicos;</a:t>
            </a:r>
          </a:p>
          <a:p>
            <a:pPr lvl="1"/>
            <a:r>
              <a:rPr lang="pt-BR" sz="2400" dirty="0"/>
              <a:t>20 </a:t>
            </a:r>
            <a:r>
              <a:rPr lang="pt-BR" sz="2400" dirty="0" smtClean="0"/>
              <a:t>anos </a:t>
            </a:r>
            <a:r>
              <a:rPr lang="pt-BR" sz="2400" dirty="0"/>
              <a:t>para trabalhos com exposição ao agente químico asbestos (amianto) e para trabalhos em mineração subterrânea, mas afastados das frentes de produção com exposição à associação de agentes físicos, químicos ou </a:t>
            </a:r>
            <a:r>
              <a:rPr lang="pt-BR" sz="2400" dirty="0" smtClean="0"/>
              <a:t>biológicos;</a:t>
            </a:r>
            <a:endParaRPr lang="pt-BR" sz="2400" dirty="0"/>
          </a:p>
          <a:p>
            <a:pPr lvl="1"/>
            <a:r>
              <a:rPr lang="pt-BR" sz="2400" dirty="0"/>
              <a:t>25 </a:t>
            </a:r>
            <a:r>
              <a:rPr lang="pt-BR" sz="2400" dirty="0" smtClean="0"/>
              <a:t>anos para </a:t>
            </a:r>
            <a:r>
              <a:rPr lang="pt-BR" sz="2400" dirty="0"/>
              <a:t>os demais casos de exposição a agentes nocivos. Aqui geralmente é onde se enquadra a maioria dos </a:t>
            </a:r>
            <a:r>
              <a:rPr lang="pt-BR" sz="2400" dirty="0" smtClean="0"/>
              <a:t>casos.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861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288165"/>
            <a:ext cx="8640960" cy="5093163"/>
          </a:xfrm>
        </p:spPr>
        <p:txBody>
          <a:bodyPr/>
          <a:lstStyle/>
          <a:p>
            <a:r>
              <a:rPr lang="pt-BR" b="1" dirty="0" smtClean="0"/>
              <a:t>Aposentadoria Especial</a:t>
            </a:r>
          </a:p>
          <a:p>
            <a:pPr lvl="1"/>
            <a:r>
              <a:rPr lang="pt-BR" dirty="0" smtClean="0"/>
              <a:t>Tempo de contribuição especial:</a:t>
            </a:r>
          </a:p>
          <a:p>
            <a:pPr lvl="2"/>
            <a:r>
              <a:rPr lang="pt-BR" dirty="0" smtClean="0"/>
              <a:t>Trabalhou um período em condições insalubres</a:t>
            </a:r>
          </a:p>
          <a:p>
            <a:pPr lvl="2"/>
            <a:r>
              <a:rPr lang="pt-BR" dirty="0" smtClean="0"/>
              <a:t>Em regra acréscimo do tempo na ordem de 40% para homem e 20% para mulher </a:t>
            </a:r>
            <a:endParaRPr lang="pt-BR" sz="2800" dirty="0"/>
          </a:p>
          <a:p>
            <a:pPr lvl="1"/>
            <a:r>
              <a:rPr lang="pt-BR" dirty="0" smtClean="0"/>
              <a:t>Exemplo</a:t>
            </a:r>
            <a:r>
              <a:rPr lang="pt-BR" dirty="0"/>
              <a:t>: homem trabalhou 15 anos exposto a algum agente nocivo e mais 15 anos em atividade </a:t>
            </a:r>
            <a:r>
              <a:rPr lang="pt-BR" dirty="0" smtClean="0"/>
              <a:t>comum</a:t>
            </a:r>
          </a:p>
          <a:p>
            <a:pPr lvl="1"/>
            <a:r>
              <a:rPr lang="pt-BR" dirty="0" smtClean="0"/>
              <a:t>40% de 15 = 6</a:t>
            </a:r>
          </a:p>
          <a:p>
            <a:pPr lvl="1"/>
            <a:r>
              <a:rPr lang="pt-BR" dirty="0" smtClean="0"/>
              <a:t>15+6+15 = 36 anos (cumpriu requisito de tempo de contribuição)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140977" y="553750"/>
            <a:ext cx="4287007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Aposentadorias do RGPS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72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kronit\Documents\2018\Palestra\memria-de-clculo-do-benefcio-internet-1-728editado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5" t="5135" r="4579" b="10980"/>
          <a:stretch/>
        </p:blipFill>
        <p:spPr bwMode="auto">
          <a:xfrm>
            <a:off x="2195736" y="692696"/>
            <a:ext cx="4548860" cy="583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ítulo 3"/>
          <p:cNvSpPr txBox="1">
            <a:spLocks noGrp="1"/>
          </p:cNvSpPr>
          <p:nvPr>
            <p:ph type="title"/>
          </p:nvPr>
        </p:nvSpPr>
        <p:spPr>
          <a:xfrm>
            <a:off x="539552" y="169476"/>
            <a:ext cx="8038354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 smtClean="0">
                <a:solidFill>
                  <a:schemeClr val="bg1"/>
                </a:solidFill>
                <a:latin typeface="+mn-lt"/>
                <a:cs typeface="+mn-cs"/>
              </a:rPr>
              <a:t>Exemplo de Carta de Concessão / Memoria de Cálculo</a:t>
            </a:r>
            <a:endParaRPr lang="pt-BR" sz="28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44522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84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2411760" y="260648"/>
            <a:ext cx="2828403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Aspectos Gerais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41059"/>
              </p:ext>
            </p:extLst>
          </p:nvPr>
        </p:nvGraphicFramePr>
        <p:xfrm>
          <a:off x="539552" y="1340768"/>
          <a:ext cx="7644481" cy="4020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2193"/>
                <a:gridCol w="1612193"/>
                <a:gridCol w="1612193"/>
                <a:gridCol w="1612193"/>
                <a:gridCol w="1195709"/>
              </a:tblGrid>
              <a:tr h="87017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2400" b="1" u="none" strike="noStrike" dirty="0">
                          <a:effectLst/>
                        </a:rPr>
                        <a:t>Quantidade de contribuintes pessoas </a:t>
                      </a:r>
                      <a:r>
                        <a:rPr lang="pt-BR" sz="2400" b="1" u="none" strike="noStrike" dirty="0" smtClean="0">
                          <a:effectLst/>
                        </a:rPr>
                        <a:t>físicas, </a:t>
                      </a:r>
                      <a:r>
                        <a:rPr lang="pt-BR" sz="2400" b="1" u="none" strike="noStrike" dirty="0">
                          <a:effectLst/>
                        </a:rPr>
                        <a:t>por </a:t>
                      </a:r>
                      <a:r>
                        <a:rPr lang="pt-BR" sz="2400" b="1" u="none" strike="noStrike" dirty="0" smtClean="0">
                          <a:effectLst/>
                        </a:rPr>
                        <a:t>sexo</a:t>
                      </a:r>
                      <a:r>
                        <a:rPr lang="pt-BR" sz="2400" b="1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2400" b="1" u="none" strike="noStrike" dirty="0" smtClean="0">
                          <a:effectLst/>
                        </a:rPr>
                        <a:t>2014/2016</a:t>
                      </a:r>
                      <a:endParaRPr lang="pt-BR" sz="24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4217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</a:rPr>
                        <a:t>Anos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CONTRIBUINTES PESSOAS </a:t>
                      </a:r>
                      <a:r>
                        <a:rPr lang="pt-BR" sz="2000" u="none" strike="noStrike" dirty="0" smtClean="0">
                          <a:effectLst/>
                        </a:rPr>
                        <a:t>FÍSICAS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5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5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5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/>
                </a:tc>
              </a:tr>
              <a:tr h="417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 smtClean="0">
                          <a:effectLst/>
                        </a:rPr>
                        <a:t>Quantidade</a:t>
                      </a:r>
                      <a:r>
                        <a:rPr lang="pt-BR" sz="2000" u="none" strike="noStrike" dirty="0">
                          <a:effectLst/>
                        </a:rPr>
                        <a:t> 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Total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 smtClean="0">
                          <a:effectLst/>
                        </a:rPr>
                        <a:t>Sexo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96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Masculino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Feminino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u="none" strike="noStrike" dirty="0">
                          <a:effectLst/>
                        </a:rPr>
                        <a:t>Ignorado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9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2014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71.339.903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39.033.929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32.167.328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138.646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9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2015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69.635.082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37.918.413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31.603.320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113.349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96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</a:rPr>
                        <a:t>2016</a:t>
                      </a:r>
                      <a:endParaRPr lang="pt-BR" sz="2000" b="1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66.775.159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36.012.171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30.663.037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u="none" strike="noStrike" dirty="0">
                          <a:effectLst/>
                        </a:rPr>
                        <a:t>99.951</a:t>
                      </a:r>
                      <a:endParaRPr lang="pt-BR" sz="2000" b="0" i="0" u="none" strike="noStrike" dirty="0">
                        <a:effectLst/>
                        <a:latin typeface="MS Sans Serif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683568" y="5661248"/>
            <a:ext cx="76443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pt-BR" sz="2800" dirty="0" smtClean="0"/>
              <a:t>Ao longo dos anos o número de contribuintes têm diminuído sistematicamente</a:t>
            </a:r>
            <a:endParaRPr lang="pt-BR" sz="2800" dirty="0"/>
          </a:p>
        </p:txBody>
      </p:sp>
      <p:sp>
        <p:nvSpPr>
          <p:cNvPr id="9" name="Retângulo 8"/>
          <p:cNvSpPr/>
          <p:nvPr/>
        </p:nvSpPr>
        <p:spPr>
          <a:xfrm>
            <a:off x="539552" y="971436"/>
            <a:ext cx="61926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Anuário Estatístico da Previdência Social – AEPS</a:t>
            </a:r>
          </a:p>
        </p:txBody>
      </p:sp>
    </p:spTree>
    <p:extLst>
      <p:ext uri="{BB962C8B-B14F-4D97-AF65-F5344CB8AC3E}">
        <p14:creationId xmlns:p14="http://schemas.microsoft.com/office/powerpoint/2010/main" val="276642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ângulo 16"/>
          <p:cNvSpPr/>
          <p:nvPr/>
        </p:nvSpPr>
        <p:spPr>
          <a:xfrm>
            <a:off x="395536" y="2132856"/>
            <a:ext cx="3384376" cy="35283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196752"/>
            <a:ext cx="8229600" cy="1080120"/>
          </a:xfrm>
        </p:spPr>
        <p:txBody>
          <a:bodyPr/>
          <a:lstStyle/>
          <a:p>
            <a:r>
              <a:rPr lang="pt-BR" sz="2800" b="1" dirty="0" smtClean="0"/>
              <a:t>Panorama </a:t>
            </a:r>
            <a:r>
              <a:rPr lang="pt-BR" sz="2800" b="1" dirty="0"/>
              <a:t>da proteção previdenciária da população ocupada com idade entre 16 e 59 anos, Brasil - </a:t>
            </a:r>
            <a:r>
              <a:rPr lang="pt-BR" sz="2800" b="1" dirty="0" smtClean="0"/>
              <a:t>2017</a:t>
            </a:r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2411760" y="260648"/>
            <a:ext cx="2828403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Aspectos Gerais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5" name="Retângulo de cantos arredondados 4"/>
          <p:cNvSpPr/>
          <p:nvPr/>
        </p:nvSpPr>
        <p:spPr>
          <a:xfrm>
            <a:off x="522355" y="2393020"/>
            <a:ext cx="3096344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 smtClean="0"/>
              <a:t>CONTRIBUINTES </a:t>
            </a:r>
            <a:r>
              <a:rPr lang="pt-BR" b="1" dirty="0"/>
              <a:t>do Regime Geral </a:t>
            </a:r>
            <a:r>
              <a:rPr lang="pt-BR" b="1" dirty="0" smtClean="0"/>
              <a:t>de </a:t>
            </a:r>
            <a:r>
              <a:rPr lang="pt-BR" b="1" dirty="0"/>
              <a:t>Previdência Social – RGPS </a:t>
            </a:r>
            <a:r>
              <a:rPr lang="pt-BR" b="1" dirty="0" smtClean="0"/>
              <a:t>48,2 </a:t>
            </a:r>
            <a:r>
              <a:rPr lang="pt-BR" b="1" dirty="0"/>
              <a:t>milhões </a:t>
            </a:r>
          </a:p>
        </p:txBody>
      </p:sp>
      <p:sp>
        <p:nvSpPr>
          <p:cNvPr id="6" name="Retângulo de cantos arredondados 5"/>
          <p:cNvSpPr/>
          <p:nvPr/>
        </p:nvSpPr>
        <p:spPr>
          <a:xfrm>
            <a:off x="522355" y="3501008"/>
            <a:ext cx="3096344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/>
              <a:t>CONTRIBUINTES dos Regimes </a:t>
            </a:r>
          </a:p>
          <a:p>
            <a:r>
              <a:rPr lang="pt-BR" b="1" dirty="0"/>
              <a:t>Próprios Militar e Estatutário </a:t>
            </a:r>
          </a:p>
          <a:p>
            <a:r>
              <a:rPr lang="pt-BR" b="1" dirty="0"/>
              <a:t>7,4 milhões </a:t>
            </a:r>
          </a:p>
        </p:txBody>
      </p:sp>
      <p:sp>
        <p:nvSpPr>
          <p:cNvPr id="7" name="Retângulo de cantos arredondados 6"/>
          <p:cNvSpPr/>
          <p:nvPr/>
        </p:nvSpPr>
        <p:spPr>
          <a:xfrm>
            <a:off x="557582" y="4581128"/>
            <a:ext cx="3079147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dk1"/>
                </a:solidFill>
              </a:rPr>
              <a:t>SEGURADOS ESPECIAIS do </a:t>
            </a:r>
          </a:p>
          <a:p>
            <a:r>
              <a:rPr lang="pt-BR" b="1" dirty="0">
                <a:solidFill>
                  <a:schemeClr val="dk1"/>
                </a:solidFill>
              </a:rPr>
              <a:t>Regime Geral </a:t>
            </a:r>
          </a:p>
          <a:p>
            <a:r>
              <a:rPr lang="pt-BR" b="1" dirty="0">
                <a:solidFill>
                  <a:schemeClr val="dk1"/>
                </a:solidFill>
              </a:rPr>
              <a:t>2,5 milhões </a:t>
            </a:r>
          </a:p>
        </p:txBody>
      </p:sp>
      <p:sp>
        <p:nvSpPr>
          <p:cNvPr id="8" name="Retângulo de cantos arredondados 7"/>
          <p:cNvSpPr/>
          <p:nvPr/>
        </p:nvSpPr>
        <p:spPr>
          <a:xfrm>
            <a:off x="545456" y="5733256"/>
            <a:ext cx="3079147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/>
              <a:t>NÃO CONTRIBUINTES: </a:t>
            </a:r>
          </a:p>
          <a:p>
            <a:r>
              <a:rPr lang="pt-BR" b="1" dirty="0"/>
              <a:t>25 milhões 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4716016" y="2393020"/>
            <a:ext cx="1944216" cy="7479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 smtClean="0"/>
              <a:t>BENEFICIÁRIOS</a:t>
            </a:r>
          </a:p>
          <a:p>
            <a:r>
              <a:rPr lang="pt-BR" b="1" dirty="0" smtClean="0"/>
              <a:t>800mil</a:t>
            </a:r>
            <a:endParaRPr lang="pt-BR" b="1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638374" y="3537012"/>
            <a:ext cx="1949850" cy="8640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 smtClean="0"/>
              <a:t>SOCIALMENTE DESPROTEGIDOS</a:t>
            </a:r>
            <a:endParaRPr lang="pt-BR" b="1" dirty="0"/>
          </a:p>
          <a:p>
            <a:r>
              <a:rPr lang="pt-BR" b="1" dirty="0" smtClean="0"/>
              <a:t>24,2 </a:t>
            </a:r>
            <a:r>
              <a:rPr lang="pt-BR" b="1" dirty="0"/>
              <a:t>milhões </a:t>
            </a:r>
          </a:p>
        </p:txBody>
      </p:sp>
      <p:cxnSp>
        <p:nvCxnSpPr>
          <p:cNvPr id="12" name="Conector de seta reta 11"/>
          <p:cNvCxnSpPr>
            <a:stCxn id="8" idx="3"/>
          </p:cNvCxnSpPr>
          <p:nvPr/>
        </p:nvCxnSpPr>
        <p:spPr>
          <a:xfrm flipV="1">
            <a:off x="3624603" y="3969060"/>
            <a:ext cx="1013771" cy="21962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>
            <a:stCxn id="8" idx="3"/>
            <a:endCxn id="9" idx="1"/>
          </p:cNvCxnSpPr>
          <p:nvPr/>
        </p:nvCxnSpPr>
        <p:spPr>
          <a:xfrm flipV="1">
            <a:off x="3624603" y="2766994"/>
            <a:ext cx="1091413" cy="33983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>
            <a:off x="3779912" y="2132856"/>
            <a:ext cx="3816424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Conector reto 20"/>
          <p:cNvCxnSpPr>
            <a:stCxn id="9" idx="3"/>
          </p:cNvCxnSpPr>
          <p:nvPr/>
        </p:nvCxnSpPr>
        <p:spPr>
          <a:xfrm>
            <a:off x="6660232" y="2766994"/>
            <a:ext cx="936104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>
            <a:off x="7596336" y="2132856"/>
            <a:ext cx="0" cy="25922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7" name="Retângulo de cantos arredondados 26"/>
          <p:cNvSpPr/>
          <p:nvPr/>
        </p:nvSpPr>
        <p:spPr>
          <a:xfrm>
            <a:off x="6388551" y="4745078"/>
            <a:ext cx="2415569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b="1" dirty="0" smtClean="0"/>
              <a:t>SOCIALMENTE </a:t>
            </a:r>
            <a:endParaRPr lang="pt-BR" dirty="0"/>
          </a:p>
          <a:p>
            <a:r>
              <a:rPr lang="pt-BR" b="1" dirty="0"/>
              <a:t>PROTEGIDOS </a:t>
            </a:r>
            <a:endParaRPr lang="pt-BR" dirty="0"/>
          </a:p>
          <a:p>
            <a:r>
              <a:rPr lang="pt-BR" b="1" dirty="0"/>
              <a:t>58,9 milhões (70,9%) 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4374232" y="609187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 smtClean="0"/>
              <a:t>Fonte</a:t>
            </a:r>
            <a:r>
              <a:rPr lang="pt-BR" dirty="0"/>
              <a:t>: Micro dados PNAD Contínua 2017 </a:t>
            </a:r>
            <a:r>
              <a:rPr lang="pt-BR" dirty="0" smtClean="0"/>
              <a:t>Elaboração</a:t>
            </a:r>
            <a:r>
              <a:rPr lang="pt-BR" dirty="0"/>
              <a:t>: SPREV/MF. </a:t>
            </a:r>
          </a:p>
        </p:txBody>
      </p:sp>
      <p:pic>
        <p:nvPicPr>
          <p:cNvPr id="29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38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74848" y="1207293"/>
            <a:ext cx="8229600" cy="5462067"/>
          </a:xfrm>
        </p:spPr>
        <p:txBody>
          <a:bodyPr/>
          <a:lstStyle/>
          <a:p>
            <a:r>
              <a:rPr lang="pt-BR" dirty="0"/>
              <a:t>O Regime Geral de Previdência Social (RGPS) registrou déficit de R$ 14,5 bilhões em julho de </a:t>
            </a:r>
            <a:r>
              <a:rPr lang="pt-BR" dirty="0" smtClean="0"/>
              <a:t>2018 - arrecadação </a:t>
            </a:r>
            <a:r>
              <a:rPr lang="pt-BR" dirty="0"/>
              <a:t>de R$ 30,7 bilhões </a:t>
            </a:r>
            <a:r>
              <a:rPr lang="pt-BR" dirty="0" smtClean="0"/>
              <a:t>despesa </a:t>
            </a:r>
            <a:r>
              <a:rPr lang="pt-BR" dirty="0"/>
              <a:t>de R$ 45,3 </a:t>
            </a:r>
            <a:r>
              <a:rPr lang="pt-BR" dirty="0" smtClean="0"/>
              <a:t>bilhões</a:t>
            </a:r>
          </a:p>
          <a:p>
            <a:r>
              <a:rPr lang="pt-BR" b="1" dirty="0" smtClean="0"/>
              <a:t>Urbano:</a:t>
            </a:r>
            <a:r>
              <a:rPr lang="pt-BR" dirty="0" smtClean="0"/>
              <a:t> déficit </a:t>
            </a:r>
            <a:r>
              <a:rPr lang="pt-BR" dirty="0"/>
              <a:t>de R$ 5,9 </a:t>
            </a:r>
            <a:r>
              <a:rPr lang="pt-BR" dirty="0" smtClean="0"/>
              <a:t>bilhões -arrecadação </a:t>
            </a:r>
            <a:r>
              <a:rPr lang="pt-BR" dirty="0"/>
              <a:t>de R$ 29,9 bilhões e despesa de R$ 35,7 bilhões.</a:t>
            </a:r>
          </a:p>
          <a:p>
            <a:r>
              <a:rPr lang="pt-BR" b="1" dirty="0" smtClean="0"/>
              <a:t>Rural: </a:t>
            </a:r>
            <a:r>
              <a:rPr lang="pt-BR" dirty="0" smtClean="0"/>
              <a:t>déficit de </a:t>
            </a:r>
            <a:r>
              <a:rPr lang="pt-BR" dirty="0"/>
              <a:t>R$ 8,7 </a:t>
            </a:r>
            <a:r>
              <a:rPr lang="pt-BR" dirty="0" smtClean="0"/>
              <a:t>bilhões -arrecadação </a:t>
            </a:r>
            <a:r>
              <a:rPr lang="pt-BR" dirty="0"/>
              <a:t>foi de R$ 872,1 milhões e a despesa </a:t>
            </a:r>
            <a:r>
              <a:rPr lang="pt-BR" dirty="0" smtClean="0"/>
              <a:t>de R</a:t>
            </a:r>
            <a:r>
              <a:rPr lang="pt-BR" dirty="0"/>
              <a:t>$ 9,5 bilhões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2411760" y="260648"/>
            <a:ext cx="2828403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Aspectos Gerais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66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462067"/>
          </a:xfrm>
        </p:spPr>
        <p:txBody>
          <a:bodyPr/>
          <a:lstStyle/>
          <a:p>
            <a:r>
              <a:rPr lang="pt-BR" sz="2800" b="1" dirty="0"/>
              <a:t>Benefícios –</a:t>
            </a:r>
            <a:r>
              <a:rPr lang="pt-BR" sz="2800" dirty="0"/>
              <a:t> Em julho, a Previdência Social pagou 30,1 milhões de benefícios previdenciários e acidentários, </a:t>
            </a:r>
            <a:r>
              <a:rPr lang="pt-BR" sz="2800" dirty="0" smtClean="0"/>
              <a:t>além de outros 4,7 </a:t>
            </a:r>
            <a:r>
              <a:rPr lang="pt-BR" sz="2800" dirty="0"/>
              <a:t>milhões assistenciais, totalizando 34,8 milhões de benefícios. O número de aposentadorias chegou a 20,4 milhões e o de pensões, a 6,2 </a:t>
            </a:r>
            <a:r>
              <a:rPr lang="pt-BR" sz="2800" dirty="0" smtClean="0"/>
              <a:t>milhões.</a:t>
            </a:r>
          </a:p>
          <a:p>
            <a:r>
              <a:rPr lang="pt-BR" sz="2800" b="1" dirty="0"/>
              <a:t>Valor médio real – </a:t>
            </a:r>
            <a:r>
              <a:rPr lang="pt-BR" sz="2800" dirty="0"/>
              <a:t>O valor médio dos benefícios pagos pela Previdência em julho foi de R$ 1.291,21. A maior parte dos benefícios (66,9%) – incluídos os assistenciais – tinha valor de até um salário mínimo, o que corresponde a 23,3 milhões de benefícios diretos</a:t>
            </a:r>
            <a:r>
              <a:rPr lang="pt-BR" sz="2800" dirty="0" smtClean="0"/>
              <a:t>.</a:t>
            </a:r>
            <a:endParaRPr lang="pt-BR" sz="2800" b="1" dirty="0"/>
          </a:p>
          <a:p>
            <a:endParaRPr lang="pt-BR" sz="2800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2411760" y="260648"/>
            <a:ext cx="2828403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Aspectos Gerais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78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124744"/>
            <a:ext cx="8352928" cy="5462067"/>
          </a:xfrm>
        </p:spPr>
        <p:txBody>
          <a:bodyPr/>
          <a:lstStyle/>
          <a:p>
            <a:r>
              <a:rPr lang="pt-BR" sz="2800" b="1" dirty="0" smtClean="0"/>
              <a:t>Se eu aposentar pelo RGPS, posso continuar trabalhando?</a:t>
            </a:r>
          </a:p>
          <a:p>
            <a:pPr lvl="1"/>
            <a:r>
              <a:rPr lang="pt-BR" sz="2400" b="1" dirty="0" smtClean="0"/>
              <a:t>Sim. Vai perceber o benefício de aposentadoria e o salário normal. Continua contribuindo para o RGPS, entretanto, o STF decidiu pela não “desaposentação”.</a:t>
            </a:r>
            <a:endParaRPr lang="pt-BR" sz="2400" dirty="0" smtClean="0"/>
          </a:p>
          <a:p>
            <a:r>
              <a:rPr lang="pt-BR" sz="2800" b="1" dirty="0" smtClean="0"/>
              <a:t>Posso acumular aposentadoria do RGPS e Regime Próprio?</a:t>
            </a:r>
          </a:p>
          <a:p>
            <a:pPr lvl="1"/>
            <a:r>
              <a:rPr lang="pt-BR" sz="2400" b="1" dirty="0" smtClean="0"/>
              <a:t>Sim. Decisões do STJ permitem acumulação, desde que não use o mesmo tempo para os dois regimes (averbação)</a:t>
            </a:r>
          </a:p>
          <a:p>
            <a:r>
              <a:rPr lang="pt-BR" sz="2800" b="1" dirty="0" smtClean="0"/>
              <a:t>Sou servidor efetivo, posso filiar ao RGPS?</a:t>
            </a:r>
          </a:p>
          <a:p>
            <a:pPr lvl="1"/>
            <a:r>
              <a:rPr lang="pt-BR" sz="2400" b="1" dirty="0" smtClean="0"/>
              <a:t>Sim, </a:t>
            </a:r>
            <a:r>
              <a:rPr lang="pt-BR" sz="2400" b="1" smtClean="0"/>
              <a:t>desde </a:t>
            </a:r>
            <a:r>
              <a:rPr lang="pt-BR" sz="2400" b="1" smtClean="0"/>
              <a:t>que </a:t>
            </a:r>
            <a:r>
              <a:rPr lang="pt-BR" sz="2400" b="1" dirty="0" smtClean="0"/>
              <a:t>como </a:t>
            </a:r>
            <a:r>
              <a:rPr lang="pt-BR" sz="2400" b="1" dirty="0" smtClean="0"/>
              <a:t>contribuinte obrigatório, vedado ser contribuinte facultativo.</a:t>
            </a:r>
            <a:endParaRPr lang="pt-BR" sz="2800" dirty="0"/>
          </a:p>
        </p:txBody>
      </p:sp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2411760" y="260648"/>
            <a:ext cx="329269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Perguntas Comuns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180" y="-6374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86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369" y="-17377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/>
          <p:cNvSpPr/>
          <p:nvPr/>
        </p:nvSpPr>
        <p:spPr>
          <a:xfrm>
            <a:off x="908043" y="2090171"/>
            <a:ext cx="71287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/>
              <a:t>“O </a:t>
            </a:r>
            <a:r>
              <a:rPr lang="pt-BR" sz="2400" b="1" dirty="0"/>
              <a:t>acaso não existe: tudo é ou provação, ou punição, ou recompensa, </a:t>
            </a:r>
            <a:r>
              <a:rPr lang="pt-BR" sz="2400" b="1" dirty="0" smtClean="0"/>
              <a:t>ou PREVIDÊNCIA.”</a:t>
            </a:r>
            <a:endParaRPr lang="pt-BR" sz="2400" b="1" dirty="0"/>
          </a:p>
          <a:p>
            <a:pPr algn="r"/>
            <a:r>
              <a:rPr lang="pt-BR" sz="2400" b="1" dirty="0" smtClean="0"/>
              <a:t>- Voltaire</a:t>
            </a:r>
            <a:endParaRPr lang="pt-BR" sz="2400" b="1" dirty="0"/>
          </a:p>
        </p:txBody>
      </p:sp>
      <p:sp>
        <p:nvSpPr>
          <p:cNvPr id="9" name="Retângulo 8"/>
          <p:cNvSpPr/>
          <p:nvPr/>
        </p:nvSpPr>
        <p:spPr>
          <a:xfrm>
            <a:off x="932699" y="4581128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/>
              <a:t>Obrigado</a:t>
            </a:r>
            <a:endParaRPr lang="pt-BR" sz="2400" b="1" dirty="0"/>
          </a:p>
          <a:p>
            <a:pPr algn="ctr"/>
            <a:r>
              <a:rPr lang="pt-BR" sz="2400" b="1" dirty="0" smtClean="0"/>
              <a:t>Renato Kronit – rkronit@tce.go.gov.br</a:t>
            </a:r>
          </a:p>
        </p:txBody>
      </p:sp>
      <p:pic>
        <p:nvPicPr>
          <p:cNvPr id="10" name="Imagem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13" y="322189"/>
            <a:ext cx="3598516" cy="702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056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463" y="476672"/>
            <a:ext cx="5609869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Quem está segurado pelo RGPS?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15266" y="1772816"/>
            <a:ext cx="7993063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Segurado(a) é  </a:t>
            </a:r>
            <a:r>
              <a:rPr lang="pt-BR" sz="2400" dirty="0"/>
              <a:t>a  pessoa  física  que  exerça  atividade </a:t>
            </a:r>
            <a:r>
              <a:rPr lang="pt-BR" sz="2400" dirty="0" smtClean="0"/>
              <a:t>vinculada </a:t>
            </a:r>
            <a:r>
              <a:rPr lang="pt-BR" sz="2400" dirty="0"/>
              <a:t>ao Regime Geral de Previdência Social ou recolha </a:t>
            </a:r>
            <a:r>
              <a:rPr lang="pt-BR" sz="2400" dirty="0" smtClean="0"/>
              <a:t>contribuições  </a:t>
            </a:r>
            <a:r>
              <a:rPr lang="pt-BR" sz="2400" dirty="0"/>
              <a:t>para  o  Regime  Geral  de  Previdência  Social. </a:t>
            </a:r>
            <a:r>
              <a:rPr lang="pt-BR" sz="2400" dirty="0" smtClean="0"/>
              <a:t>Ao </a:t>
            </a:r>
            <a:r>
              <a:rPr lang="pt-BR" sz="2400" dirty="0"/>
              <a:t>se inscrever no sistema previdenciário, tem direito aos </a:t>
            </a:r>
            <a:r>
              <a:rPr lang="pt-BR" sz="2400" dirty="0" smtClean="0"/>
              <a:t>benefícios </a:t>
            </a:r>
            <a:r>
              <a:rPr lang="pt-BR" sz="2400" dirty="0"/>
              <a:t>e serviços oferecidos pelo Instituto Nacional do </a:t>
            </a:r>
            <a:r>
              <a:rPr lang="pt-BR" sz="2400" dirty="0" smtClean="0"/>
              <a:t>Seguro </a:t>
            </a:r>
            <a:r>
              <a:rPr lang="pt-BR" sz="2400" dirty="0"/>
              <a:t>Social – INSS.</a:t>
            </a:r>
            <a:endParaRPr lang="pt-B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i="1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O(a) segurado(a) se inscreve: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Obrigatoriamente; ou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Facultativamente</a:t>
            </a:r>
            <a:endParaRPr lang="pt-BR" sz="2400" dirty="0"/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637" y="95488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0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7463" y="476672"/>
            <a:ext cx="375474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Segurado Obrigatório</a:t>
            </a:r>
            <a:endParaRPr lang="pt-BR" sz="3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15266" y="1772816"/>
            <a:ext cx="7993063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Empregado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Empregado Doméstico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Contribuinte Individual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Trabalhador Avulso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 smtClean="0"/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Trabalhador Especial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pt-BR" sz="2400" dirty="0" smtClean="0"/>
          </a:p>
        </p:txBody>
      </p:sp>
      <p:pic>
        <p:nvPicPr>
          <p:cNvPr id="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708" y="95488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799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97174" y="476672"/>
            <a:ext cx="375474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Segurado Obrigatório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539552" y="3789040"/>
            <a:ext cx="2448272" cy="1368152"/>
          </a:xfrm>
          <a:prstGeom prst="roundRect">
            <a:avLst>
              <a:gd name="adj" fmla="val 1817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Pessoa física que presta serviços a empresa</a:t>
            </a:r>
            <a:endParaRPr lang="pt-BR" sz="2400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611026" y="3789040"/>
            <a:ext cx="2088232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Caráter não eventual</a:t>
            </a:r>
            <a:endParaRPr lang="pt-BR" sz="2400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6372200" y="3789040"/>
            <a:ext cx="2088232" cy="136815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Subordinação e Remuneração</a:t>
            </a:r>
            <a:endParaRPr lang="pt-BR" sz="2400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3286990" y="1412776"/>
            <a:ext cx="2736304" cy="12622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/>
              <a:t>EMPREGADO</a:t>
            </a:r>
            <a:endParaRPr lang="pt-BR" sz="3200" b="1" dirty="0"/>
          </a:p>
        </p:txBody>
      </p:sp>
      <p:cxnSp>
        <p:nvCxnSpPr>
          <p:cNvPr id="13" name="Conector de seta reta 12"/>
          <p:cNvCxnSpPr>
            <a:stCxn id="11" idx="2"/>
            <a:endCxn id="3" idx="0"/>
          </p:cNvCxnSpPr>
          <p:nvPr/>
        </p:nvCxnSpPr>
        <p:spPr>
          <a:xfrm flipH="1">
            <a:off x="1763688" y="2675023"/>
            <a:ext cx="2891454" cy="1114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stCxn id="11" idx="2"/>
            <a:endCxn id="9" idx="0"/>
          </p:cNvCxnSpPr>
          <p:nvPr/>
        </p:nvCxnSpPr>
        <p:spPr>
          <a:xfrm>
            <a:off x="4655142" y="2675023"/>
            <a:ext cx="0" cy="1114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>
            <a:stCxn id="11" idx="2"/>
            <a:endCxn id="10" idx="0"/>
          </p:cNvCxnSpPr>
          <p:nvPr/>
        </p:nvCxnSpPr>
        <p:spPr>
          <a:xfrm>
            <a:off x="4655142" y="2675023"/>
            <a:ext cx="2761174" cy="1114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869278" y="537321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Exemplos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Colaboradores de carteira assinada – iniciativa privada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Servidores Comissionados, Empregados Públicos</a:t>
            </a:r>
            <a:endParaRPr lang="pt-BR" sz="2400" dirty="0"/>
          </a:p>
        </p:txBody>
      </p:sp>
      <p:pic>
        <p:nvPicPr>
          <p:cNvPr id="20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496" y="128581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48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97174" y="476672"/>
            <a:ext cx="375474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Segurado Obrigatório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539552" y="3789040"/>
            <a:ext cx="2448272" cy="1368152"/>
          </a:xfrm>
          <a:prstGeom prst="roundRect">
            <a:avLst>
              <a:gd name="adj" fmla="val 1817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Presta serviços na casa de outra pessoa</a:t>
            </a:r>
            <a:endParaRPr lang="pt-BR" sz="2400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611026" y="3789040"/>
            <a:ext cx="2088232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Carteira assinada</a:t>
            </a:r>
            <a:endParaRPr lang="pt-BR" sz="2400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6372200" y="3789040"/>
            <a:ext cx="2088232" cy="136815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Quem recebe o serviço não tem fins lucrativos</a:t>
            </a:r>
            <a:endParaRPr lang="pt-BR" sz="2400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3286990" y="1412776"/>
            <a:ext cx="2736304" cy="12622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/>
              <a:t>EMPREGADO DOMÉSTICO</a:t>
            </a:r>
            <a:endParaRPr lang="pt-BR" sz="3200" b="1" dirty="0"/>
          </a:p>
        </p:txBody>
      </p:sp>
      <p:cxnSp>
        <p:nvCxnSpPr>
          <p:cNvPr id="13" name="Conector de seta reta 12"/>
          <p:cNvCxnSpPr>
            <a:stCxn id="11" idx="2"/>
            <a:endCxn id="3" idx="0"/>
          </p:cNvCxnSpPr>
          <p:nvPr/>
        </p:nvCxnSpPr>
        <p:spPr>
          <a:xfrm flipH="1">
            <a:off x="1763688" y="2675023"/>
            <a:ext cx="2891454" cy="1114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stCxn id="11" idx="2"/>
            <a:endCxn id="9" idx="0"/>
          </p:cNvCxnSpPr>
          <p:nvPr/>
        </p:nvCxnSpPr>
        <p:spPr>
          <a:xfrm>
            <a:off x="4655142" y="2675023"/>
            <a:ext cx="0" cy="1114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>
            <a:stCxn id="11" idx="2"/>
            <a:endCxn id="10" idx="0"/>
          </p:cNvCxnSpPr>
          <p:nvPr/>
        </p:nvCxnSpPr>
        <p:spPr>
          <a:xfrm>
            <a:off x="4655142" y="2675023"/>
            <a:ext cx="2761174" cy="111401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869278" y="5373216"/>
            <a:ext cx="4998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Exemplos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Secretária do lar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Cuidador idosos e crianças</a:t>
            </a:r>
            <a:endParaRPr lang="pt-BR" sz="2400" dirty="0"/>
          </a:p>
        </p:txBody>
      </p:sp>
      <p:pic>
        <p:nvPicPr>
          <p:cNvPr id="12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95488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716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97174" y="404664"/>
            <a:ext cx="375474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Segurado Obrigatório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539552" y="3212976"/>
            <a:ext cx="2448272" cy="1440160"/>
          </a:xfrm>
          <a:prstGeom prst="roundRect">
            <a:avLst>
              <a:gd name="adj" fmla="val 1817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Exerce atividade profissional sem vínculo empregatício</a:t>
            </a:r>
            <a:endParaRPr lang="pt-BR" sz="2400" dirty="0"/>
          </a:p>
        </p:txBody>
      </p:sp>
      <p:sp>
        <p:nvSpPr>
          <p:cNvPr id="9" name="Retângulo de cantos arredondados 8"/>
          <p:cNvSpPr/>
          <p:nvPr/>
        </p:nvSpPr>
        <p:spPr>
          <a:xfrm>
            <a:off x="3623461" y="3212976"/>
            <a:ext cx="2088232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Recebe remuneração pelo trabalho</a:t>
            </a:r>
            <a:endParaRPr lang="pt-BR" sz="2400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6372200" y="3212976"/>
            <a:ext cx="2088232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Presta serviço de natureza urbana</a:t>
            </a:r>
            <a:endParaRPr lang="pt-BR" sz="2400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3299425" y="1268760"/>
            <a:ext cx="2736304" cy="12622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/>
              <a:t>Contribuinte Individual</a:t>
            </a:r>
            <a:endParaRPr lang="pt-BR" sz="3200" b="1" dirty="0"/>
          </a:p>
        </p:txBody>
      </p:sp>
      <p:cxnSp>
        <p:nvCxnSpPr>
          <p:cNvPr id="13" name="Conector de seta reta 12"/>
          <p:cNvCxnSpPr>
            <a:stCxn id="11" idx="2"/>
            <a:endCxn id="3" idx="0"/>
          </p:cNvCxnSpPr>
          <p:nvPr/>
        </p:nvCxnSpPr>
        <p:spPr>
          <a:xfrm flipH="1">
            <a:off x="1763688" y="2531007"/>
            <a:ext cx="2903889" cy="6819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stCxn id="11" idx="2"/>
            <a:endCxn id="9" idx="0"/>
          </p:cNvCxnSpPr>
          <p:nvPr/>
        </p:nvCxnSpPr>
        <p:spPr>
          <a:xfrm>
            <a:off x="4667577" y="2531007"/>
            <a:ext cx="0" cy="6819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>
            <a:stCxn id="11" idx="2"/>
            <a:endCxn id="10" idx="0"/>
          </p:cNvCxnSpPr>
          <p:nvPr/>
        </p:nvCxnSpPr>
        <p:spPr>
          <a:xfrm>
            <a:off x="4667577" y="2531007"/>
            <a:ext cx="2748739" cy="6819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Retângulo 18"/>
          <p:cNvSpPr/>
          <p:nvPr/>
        </p:nvSpPr>
        <p:spPr>
          <a:xfrm>
            <a:off x="827584" y="4797152"/>
            <a:ext cx="78791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Exemplos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Profissionais autônomos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Sócios e titulares de empresas (empresários)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  <a:defRPr/>
            </a:pPr>
            <a:r>
              <a:rPr lang="pt-BR" sz="2400" dirty="0" smtClean="0"/>
              <a:t>Síndicos remunerados, ministros de confissão religiosa, árbitro de futebol, empregador rural pessoa física, ...</a:t>
            </a:r>
            <a:endParaRPr lang="pt-BR" sz="2400" dirty="0"/>
          </a:p>
        </p:txBody>
      </p:sp>
      <p:pic>
        <p:nvPicPr>
          <p:cNvPr id="24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572" y="188640"/>
            <a:ext cx="1293466" cy="134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01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97174" y="260648"/>
            <a:ext cx="3754746" cy="58477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smtClean="0">
                <a:solidFill>
                  <a:schemeClr val="bg1"/>
                </a:solidFill>
                <a:latin typeface="+mn-lt"/>
                <a:cs typeface="+mn-cs"/>
              </a:rPr>
              <a:t>Segurado Obrigatório</a:t>
            </a:r>
          </a:p>
        </p:txBody>
      </p:sp>
      <p:sp>
        <p:nvSpPr>
          <p:cNvPr id="3" name="Retângulo de cantos arredondados 2"/>
          <p:cNvSpPr/>
          <p:nvPr/>
        </p:nvSpPr>
        <p:spPr>
          <a:xfrm>
            <a:off x="359532" y="2708920"/>
            <a:ext cx="4104456" cy="4005064"/>
          </a:xfrm>
          <a:prstGeom prst="roundRect">
            <a:avLst>
              <a:gd name="adj" fmla="val 18174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Presta serviços, sem vínculos empregatício, com intermediação de sindicato ou do Órgão Gestor de Mão de Obra (portuários). </a:t>
            </a:r>
          </a:p>
          <a:p>
            <a:pPr algn="ctr"/>
            <a:r>
              <a:rPr lang="pt-BR" sz="2400" dirty="0" smtClean="0"/>
              <a:t>Carga, descarga e movimentação de mercadorias (carvão, minério, ensacador de sal, café). Recebimento e conferencia de mercadorias</a:t>
            </a:r>
            <a:endParaRPr lang="pt-BR" sz="2400" dirty="0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788024" y="2408295"/>
            <a:ext cx="4104456" cy="43056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400" dirty="0" smtClean="0"/>
              <a:t>Pessoa física, meio rural, que </a:t>
            </a:r>
            <a:r>
              <a:rPr lang="pt-BR" sz="2400" dirty="0"/>
              <a:t>individualmente ou em regime </a:t>
            </a:r>
            <a:r>
              <a:rPr lang="pt-BR" sz="2400" dirty="0" smtClean="0"/>
              <a:t>familiar, explora atividades: agropecuária, seringueiro ou extrativista vegetal e pescador artesanal. Cônjuge, filhos maiores de 16 anos também são segurados, outros familiares não. Permite auxílio eventual de terceiros </a:t>
            </a:r>
            <a:endParaRPr lang="pt-BR" sz="2400" dirty="0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1043608" y="980728"/>
            <a:ext cx="2736304" cy="12622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/>
              <a:t>Trabalhador Avulso</a:t>
            </a:r>
            <a:endParaRPr lang="pt-BR" sz="3200" b="1" dirty="0"/>
          </a:p>
        </p:txBody>
      </p:sp>
      <p:cxnSp>
        <p:nvCxnSpPr>
          <p:cNvPr id="13" name="Conector de seta reta 12"/>
          <p:cNvCxnSpPr>
            <a:stCxn id="11" idx="2"/>
            <a:endCxn id="3" idx="0"/>
          </p:cNvCxnSpPr>
          <p:nvPr/>
        </p:nvCxnSpPr>
        <p:spPr>
          <a:xfrm>
            <a:off x="2411760" y="2242975"/>
            <a:ext cx="0" cy="4659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etângulo de cantos arredondados 16"/>
          <p:cNvSpPr/>
          <p:nvPr/>
        </p:nvSpPr>
        <p:spPr>
          <a:xfrm>
            <a:off x="5472100" y="845423"/>
            <a:ext cx="2736304" cy="12622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/>
              <a:t>Trabalhador Especial</a:t>
            </a:r>
            <a:endParaRPr lang="pt-BR" sz="3200" b="1" dirty="0"/>
          </a:p>
        </p:txBody>
      </p:sp>
      <p:cxnSp>
        <p:nvCxnSpPr>
          <p:cNvPr id="27" name="Conector de seta reta 26"/>
          <p:cNvCxnSpPr>
            <a:stCxn id="17" idx="2"/>
            <a:endCxn id="10" idx="0"/>
          </p:cNvCxnSpPr>
          <p:nvPr/>
        </p:nvCxnSpPr>
        <p:spPr>
          <a:xfrm>
            <a:off x="6840252" y="2107670"/>
            <a:ext cx="0" cy="30062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C:\Users\rkronit\Downloads\IMG-20180913-WA0124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8404" y="0"/>
            <a:ext cx="935596" cy="974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44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</TotalTime>
  <Words>2414</Words>
  <Application>Microsoft Office PowerPoint</Application>
  <PresentationFormat>Apresentação na tela (4:3)</PresentationFormat>
  <Paragraphs>287</Paragraphs>
  <Slides>39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0" baseType="lpstr">
      <vt:lpstr>Tema do Office</vt:lpstr>
      <vt:lpstr>Projeto Recomeçar  Principais aspectos do Regime Geral de Previdência Social  Goiânia Setembro 2018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Tabela de Contribuição</vt:lpstr>
      <vt:lpstr>Tabela de Contribuição</vt:lpstr>
      <vt:lpstr>Aposentadorias no RGPS</vt:lpstr>
      <vt:lpstr>Aposentadorias do RGPS</vt:lpstr>
      <vt:lpstr>Aposentadorias do RGPS</vt:lpstr>
      <vt:lpstr>Aposentadorias do RGPS</vt:lpstr>
      <vt:lpstr>Aposentadorias do RGPS</vt:lpstr>
      <vt:lpstr>Aposentadorias do RGPS</vt:lpstr>
      <vt:lpstr>Aposentadorias do RGPS</vt:lpstr>
      <vt:lpstr>Aposentadorias do RGPS</vt:lpstr>
      <vt:lpstr>Aposentadorias do RGPS</vt:lpstr>
      <vt:lpstr>Aposentadorias do RGPS</vt:lpstr>
      <vt:lpstr>Exemplo de Carta de Concessão / Memoria de Cálculo</vt:lpstr>
      <vt:lpstr>Aspectos Gerais</vt:lpstr>
      <vt:lpstr>Aspectos Gerais</vt:lpstr>
      <vt:lpstr>Aspectos Gerais</vt:lpstr>
      <vt:lpstr>Aspectos Gerais</vt:lpstr>
      <vt:lpstr>Perguntas Comuns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Avaliação de Desempenho – TCE 2016</dc:title>
  <dc:creator>Ana Tereza Elias Siqueira</dc:creator>
  <cp:lastModifiedBy>Renato Kronit de Souza</cp:lastModifiedBy>
  <cp:revision>119</cp:revision>
  <dcterms:created xsi:type="dcterms:W3CDTF">2016-09-23T18:48:17Z</dcterms:created>
  <dcterms:modified xsi:type="dcterms:W3CDTF">2018-09-18T19:49:28Z</dcterms:modified>
</cp:coreProperties>
</file>